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75" r:id="rId5"/>
    <p:sldId id="276" r:id="rId6"/>
    <p:sldId id="278" r:id="rId7"/>
    <p:sldId id="279" r:id="rId8"/>
    <p:sldId id="256" r:id="rId9"/>
    <p:sldId id="257" r:id="rId10"/>
    <p:sldId id="261" r:id="rId11"/>
    <p:sldId id="260" r:id="rId12"/>
    <p:sldId id="262" r:id="rId13"/>
    <p:sldId id="284" r:id="rId14"/>
    <p:sldId id="264" r:id="rId15"/>
    <p:sldId id="265" r:id="rId16"/>
    <p:sldId id="263" r:id="rId17"/>
    <p:sldId id="266" r:id="rId18"/>
    <p:sldId id="285" r:id="rId19"/>
    <p:sldId id="267" r:id="rId20"/>
    <p:sldId id="268" r:id="rId21"/>
    <p:sldId id="269" r:id="rId22"/>
    <p:sldId id="280" r:id="rId23"/>
    <p:sldId id="270" r:id="rId24"/>
    <p:sldId id="281" r:id="rId25"/>
    <p:sldId id="272" r:id="rId26"/>
    <p:sldId id="273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Oulton" userId="af04936b-1d17-492f-ae28-8913fc5b45c9" providerId="ADAL" clId="{F45468C6-94D1-459A-8A30-84734C2E928B}"/>
    <pc:docChg chg="delSld">
      <pc:chgData name="Ruth Oulton" userId="af04936b-1d17-492f-ae28-8913fc5b45c9" providerId="ADAL" clId="{F45468C6-94D1-459A-8A30-84734C2E928B}" dt="2020-02-18T09:24:07.235" v="0" actId="2696"/>
      <pc:docMkLst>
        <pc:docMk/>
      </pc:docMkLst>
      <pc:sldChg chg="del">
        <pc:chgData name="Ruth Oulton" userId="af04936b-1d17-492f-ae28-8913fc5b45c9" providerId="ADAL" clId="{F45468C6-94D1-459A-8A30-84734C2E928B}" dt="2020-02-18T09:24:07.235" v="0" actId="2696"/>
        <pc:sldMkLst>
          <pc:docMk/>
          <pc:sldMk cId="707203699" sldId="2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ob-my.sharepoint.com/personal/phxro_bristol_ac_uk/Documents/Documents/COST%20action%20NQO/Copy%20of%20gender%20survey%202019%20cop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'[Copy of gender survey 2019 copy.xlsx]2019Q3'!$B$16</c:f>
              <c:strCache>
                <c:ptCount val="1"/>
                <c:pt idx="0">
                  <c:v>Masters/PhD 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'[Copy of gender survey 2019 copy.xlsx]2019Q3'!$A$17:$A$21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'[Copy of gender survey 2019 copy.xlsx]2019Q3'!$B$17:$B$21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0</c:v>
                </c:pt>
                <c:pt idx="3">
                  <c:v>50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5-4AB7-8784-F1D601598069}"/>
            </c:ext>
          </c:extLst>
        </c:ser>
        <c:ser>
          <c:idx val="1"/>
          <c:order val="1"/>
          <c:tx>
            <c:strRef>
              <c:f>'[Copy of gender survey 2019 copy.xlsx]2019Q3'!$C$16</c:f>
              <c:strCache>
                <c:ptCount val="1"/>
                <c:pt idx="0">
                  <c:v>Postdoc 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'[Copy of gender survey 2019 copy.xlsx]2019Q3'!$A$17:$A$21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'[Copy of gender survey 2019 copy.xlsx]2019Q3'!$C$17:$C$21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66.666666666666671</c:v>
                </c:pt>
                <c:pt idx="4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5-4AB7-8784-F1D601598069}"/>
            </c:ext>
          </c:extLst>
        </c:ser>
        <c:ser>
          <c:idx val="2"/>
          <c:order val="2"/>
          <c:tx>
            <c:strRef>
              <c:f>'[Copy of gender survey 2019 copy.xlsx]2019Q3'!$D$16</c:f>
              <c:strCache>
                <c:ptCount val="1"/>
                <c:pt idx="0">
                  <c:v>tenure track women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'[Copy of gender survey 2019 copy.xlsx]2019Q3'!$A$17:$A$21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'[Copy of gender survey 2019 copy.xlsx]2019Q3'!$D$17:$D$21</c:f>
              <c:numCache>
                <c:formatCode>General</c:formatCode>
                <c:ptCount val="5"/>
                <c:pt idx="0">
                  <c:v>0</c:v>
                </c:pt>
                <c:pt idx="1">
                  <c:v>66.666666666666671</c:v>
                </c:pt>
                <c:pt idx="2">
                  <c:v>0</c:v>
                </c:pt>
                <c:pt idx="3">
                  <c:v>33.333333333333336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65-4AB7-8784-F1D601598069}"/>
            </c:ext>
          </c:extLst>
        </c:ser>
        <c:ser>
          <c:idx val="3"/>
          <c:order val="3"/>
          <c:tx>
            <c:strRef>
              <c:f>'[Copy of gender survey 2019 copy.xlsx]2019Q3'!$E$16</c:f>
              <c:strCache>
                <c:ptCount val="1"/>
                <c:pt idx="0">
                  <c:v>Senior women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'[Copy of gender survey 2019 copy.xlsx]2019Q3'!$A$17:$A$21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'[Copy of gender survey 2019 copy.xlsx]2019Q3'!$E$17:$E$21</c:f>
              <c:numCache>
                <c:formatCode>General</c:formatCode>
                <c:ptCount val="5"/>
                <c:pt idx="0">
                  <c:v>0</c:v>
                </c:pt>
                <c:pt idx="1">
                  <c:v>38.888888888888886</c:v>
                </c:pt>
                <c:pt idx="2">
                  <c:v>0</c:v>
                </c:pt>
                <c:pt idx="3">
                  <c:v>55.555555555555557</c:v>
                </c:pt>
                <c:pt idx="4">
                  <c:v>5.5555555555555554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65-4AB7-8784-F1D601598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5614216"/>
        <c:axId val="955615784"/>
        <c:axId val="0"/>
      </c:bar3DChart>
      <c:catAx>
        <c:axId val="95561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615784"/>
        <c:crosses val="autoZero"/>
        <c:auto val="1"/>
        <c:lblAlgn val="ctr"/>
        <c:lblOffset val="100"/>
        <c:noMultiLvlLbl val="0"/>
      </c:catAx>
      <c:valAx>
        <c:axId val="95561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61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2019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Early career men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Sheet1!$A$11:$A$15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Sheet1!$B$11:$B$15</c:f>
              <c:numCache>
                <c:formatCode>General</c:formatCode>
                <c:ptCount val="5"/>
                <c:pt idx="0">
                  <c:v>14.285714285714286</c:v>
                </c:pt>
                <c:pt idx="1">
                  <c:v>33.333333333333336</c:v>
                </c:pt>
                <c:pt idx="2">
                  <c:v>19.047619047619047</c:v>
                </c:pt>
                <c:pt idx="3">
                  <c:v>23.80952380952381</c:v>
                </c:pt>
                <c:pt idx="4">
                  <c:v>9.5238095238095237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2-43DD-B0EB-B4D141B093DF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Senior men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Sheet1!$A$11:$A$15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Sheet1!$C$11:$C$15</c:f>
              <c:numCache>
                <c:formatCode>General</c:formatCode>
                <c:ptCount val="5"/>
                <c:pt idx="0">
                  <c:v>4.5454545454545459</c:v>
                </c:pt>
                <c:pt idx="1">
                  <c:v>36.363636363636367</c:v>
                </c:pt>
                <c:pt idx="2">
                  <c:v>31.818181818181817</c:v>
                </c:pt>
                <c:pt idx="3">
                  <c:v>27.272727272727273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2-43DD-B0EB-B4D141B093DF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Early career women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  <a:sp3d/>
          </c:spPr>
          <c:invertIfNegative val="0"/>
          <c:cat>
            <c:strRef>
              <c:f>Sheet1!$A$11:$A$15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Sheet1!$D$11:$D$15</c:f>
              <c:numCache>
                <c:formatCode>General</c:formatCode>
                <c:ptCount val="5"/>
                <c:pt idx="0">
                  <c:v>0</c:v>
                </c:pt>
                <c:pt idx="1">
                  <c:v>36.363636363636367</c:v>
                </c:pt>
                <c:pt idx="2">
                  <c:v>27.272727272727273</c:v>
                </c:pt>
                <c:pt idx="3">
                  <c:v>27.272727272727273</c:v>
                </c:pt>
                <c:pt idx="4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72-43DD-B0EB-B4D141B093DF}"/>
            </c:ext>
          </c:extLst>
        </c:ser>
        <c:ser>
          <c:idx val="3"/>
          <c:order val="3"/>
          <c:tx>
            <c:strRef>
              <c:f>Sheet1!$E$10</c:f>
              <c:strCache>
                <c:ptCount val="1"/>
                <c:pt idx="0">
                  <c:v>Senior women</c:v>
                </c:pt>
              </c:strCache>
            </c:strRef>
          </c:tx>
          <c:spPr>
            <a:solidFill>
              <a:srgbClr val="990099"/>
            </a:solidFill>
            <a:ln>
              <a:noFill/>
            </a:ln>
            <a:effectLst/>
            <a:sp3d/>
          </c:spPr>
          <c:invertIfNegative val="0"/>
          <c:cat>
            <c:strRef>
              <c:f>Sheet1!$A$11:$A$15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Sheet1!$E$11:$E$15</c:f>
              <c:numCache>
                <c:formatCode>General</c:formatCode>
                <c:ptCount val="5"/>
                <c:pt idx="0">
                  <c:v>0</c:v>
                </c:pt>
                <c:pt idx="1">
                  <c:v>22.222222222222221</c:v>
                </c:pt>
                <c:pt idx="2">
                  <c:v>11.111111111111111</c:v>
                </c:pt>
                <c:pt idx="3">
                  <c:v>55.555555555555557</c:v>
                </c:pt>
                <c:pt idx="4">
                  <c:v>11.111111111111111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72-43DD-B0EB-B4D141B09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704760"/>
        <c:axId val="636714560"/>
        <c:axId val="0"/>
      </c:bar3DChart>
      <c:catAx>
        <c:axId val="63670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14560"/>
        <c:crosses val="autoZero"/>
        <c:auto val="1"/>
        <c:lblAlgn val="ctr"/>
        <c:lblOffset val="100"/>
        <c:noMultiLvlLbl val="0"/>
      </c:catAx>
      <c:valAx>
        <c:axId val="63671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70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Impact of caring responsibilities on career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'2019Q8'!$B$22</c:f>
              <c:strCache>
                <c:ptCount val="1"/>
                <c:pt idx="0">
                  <c:v>Women with children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  <a:sp3d/>
          </c:spPr>
          <c:invertIfNegative val="0"/>
          <c:cat>
            <c:strRef>
              <c:f>'2019Q8'!$A$23:$A$28</c:f>
              <c:strCache>
                <c:ptCount val="6"/>
                <c:pt idx="0">
                  <c:v>Strongly positive</c:v>
                </c:pt>
                <c:pt idx="1">
                  <c:v>Positive</c:v>
                </c:pt>
                <c:pt idx="2">
                  <c:v>Neither positive or negative</c:v>
                </c:pt>
                <c:pt idx="3">
                  <c:v>Negative</c:v>
                </c:pt>
                <c:pt idx="4">
                  <c:v>Strongly negative</c:v>
                </c:pt>
                <c:pt idx="5">
                  <c:v>N/A</c:v>
                </c:pt>
              </c:strCache>
            </c:strRef>
          </c:cat>
          <c:val>
            <c:numRef>
              <c:f>'2019Q8'!$B$23:$B$28</c:f>
              <c:numCache>
                <c:formatCode>General</c:formatCode>
                <c:ptCount val="6"/>
                <c:pt idx="0">
                  <c:v>12.5</c:v>
                </c:pt>
                <c:pt idx="1">
                  <c:v>43.75</c:v>
                </c:pt>
                <c:pt idx="2">
                  <c:v>0</c:v>
                </c:pt>
                <c:pt idx="3">
                  <c:v>31.25</c:v>
                </c:pt>
                <c:pt idx="4">
                  <c:v>6.25</c:v>
                </c:pt>
                <c:pt idx="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D-42AD-A5F1-9E62D3799AA6}"/>
            </c:ext>
          </c:extLst>
        </c:ser>
        <c:ser>
          <c:idx val="1"/>
          <c:order val="1"/>
          <c:tx>
            <c:strRef>
              <c:f>'2019Q8'!$C$22</c:f>
              <c:strCache>
                <c:ptCount val="1"/>
                <c:pt idx="0">
                  <c:v>Men with children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'2019Q8'!$A$23:$A$28</c:f>
              <c:strCache>
                <c:ptCount val="6"/>
                <c:pt idx="0">
                  <c:v>Strongly positive</c:v>
                </c:pt>
                <c:pt idx="1">
                  <c:v>Positive</c:v>
                </c:pt>
                <c:pt idx="2">
                  <c:v>Neither positive or negative</c:v>
                </c:pt>
                <c:pt idx="3">
                  <c:v>Negative</c:v>
                </c:pt>
                <c:pt idx="4">
                  <c:v>Strongly negative</c:v>
                </c:pt>
                <c:pt idx="5">
                  <c:v>N/A</c:v>
                </c:pt>
              </c:strCache>
            </c:strRef>
          </c:cat>
          <c:val>
            <c:numRef>
              <c:f>'2019Q8'!$C$23:$C$28</c:f>
              <c:numCache>
                <c:formatCode>General</c:formatCode>
                <c:ptCount val="6"/>
                <c:pt idx="0">
                  <c:v>7.1428571428571432</c:v>
                </c:pt>
                <c:pt idx="1">
                  <c:v>23.80952380952381</c:v>
                </c:pt>
                <c:pt idx="2">
                  <c:v>28.571428571428573</c:v>
                </c:pt>
                <c:pt idx="3">
                  <c:v>33.333333333333336</c:v>
                </c:pt>
                <c:pt idx="4">
                  <c:v>2.3809523809523809</c:v>
                </c:pt>
                <c:pt idx="5">
                  <c:v>4.7619047619047619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8D-42AD-A5F1-9E62D3799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6997488"/>
        <c:axId val="630550400"/>
        <c:axId val="0"/>
      </c:bar3DChart>
      <c:catAx>
        <c:axId val="34699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550400"/>
        <c:crosses val="autoZero"/>
        <c:auto val="1"/>
        <c:lblAlgn val="ctr"/>
        <c:lblOffset val="100"/>
        <c:noMultiLvlLbl val="0"/>
      </c:catAx>
      <c:valAx>
        <c:axId val="63055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9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'2019Q11'!$C$18</c:f>
              <c:strCache>
                <c:ptCount val="1"/>
                <c:pt idx="0">
                  <c:v>Junior 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'2019Q11'!$A$19:$B$23</c:f>
              <c:strCache>
                <c:ptCount val="5"/>
                <c:pt idx="0">
                  <c:v>Myself</c:v>
                </c:pt>
                <c:pt idx="1">
                  <c:v>One other person</c:v>
                </c:pt>
                <c:pt idx="2">
                  <c:v>Several people excluding myself</c:v>
                </c:pt>
                <c:pt idx="3">
                  <c:v>Several people including myself</c:v>
                </c:pt>
                <c:pt idx="4">
                  <c:v>NA</c:v>
                </c:pt>
              </c:strCache>
            </c:strRef>
          </c:cat>
          <c:val>
            <c:numRef>
              <c:f>'2019Q11'!$C$19:$C$23</c:f>
              <c:numCache>
                <c:formatCode>General</c:formatCode>
                <c:ptCount val="5"/>
                <c:pt idx="0">
                  <c:v>7.1428571428571432</c:v>
                </c:pt>
                <c:pt idx="1">
                  <c:v>7.1428571428571432</c:v>
                </c:pt>
                <c:pt idx="2">
                  <c:v>0</c:v>
                </c:pt>
                <c:pt idx="3">
                  <c:v>35.714285714285715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9-456D-B98A-437A33B5192E}"/>
            </c:ext>
          </c:extLst>
        </c:ser>
        <c:ser>
          <c:idx val="1"/>
          <c:order val="1"/>
          <c:tx>
            <c:strRef>
              <c:f>'2019Q11'!$D$18</c:f>
              <c:strCache>
                <c:ptCount val="1"/>
                <c:pt idx="0">
                  <c:v>Senior 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'2019Q11'!$A$19:$B$23</c:f>
              <c:strCache>
                <c:ptCount val="5"/>
                <c:pt idx="0">
                  <c:v>Myself</c:v>
                </c:pt>
                <c:pt idx="1">
                  <c:v>One other person</c:v>
                </c:pt>
                <c:pt idx="2">
                  <c:v>Several people excluding myself</c:v>
                </c:pt>
                <c:pt idx="3">
                  <c:v>Several people including myself</c:v>
                </c:pt>
                <c:pt idx="4">
                  <c:v>NA</c:v>
                </c:pt>
              </c:strCache>
            </c:strRef>
          </c:cat>
          <c:val>
            <c:numRef>
              <c:f>'2019Q11'!$D$19:$D$23</c:f>
              <c:numCache>
                <c:formatCode>General</c:formatCode>
                <c:ptCount val="5"/>
                <c:pt idx="0">
                  <c:v>5.882352941176471</c:v>
                </c:pt>
                <c:pt idx="1">
                  <c:v>17.647058823529413</c:v>
                </c:pt>
                <c:pt idx="2">
                  <c:v>11.764705882352942</c:v>
                </c:pt>
                <c:pt idx="3">
                  <c:v>47.058823529411768</c:v>
                </c:pt>
                <c:pt idx="4">
                  <c:v>17.647058823529413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9-456D-B98A-437A33B5192E}"/>
            </c:ext>
          </c:extLst>
        </c:ser>
        <c:ser>
          <c:idx val="2"/>
          <c:order val="2"/>
          <c:tx>
            <c:strRef>
              <c:f>'2019Q11'!$E$18</c:f>
              <c:strCache>
                <c:ptCount val="1"/>
                <c:pt idx="0">
                  <c:v>Junior 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'2019Q11'!$A$19:$B$23</c:f>
              <c:strCache>
                <c:ptCount val="5"/>
                <c:pt idx="0">
                  <c:v>Myself</c:v>
                </c:pt>
                <c:pt idx="1">
                  <c:v>One other person</c:v>
                </c:pt>
                <c:pt idx="2">
                  <c:v>Several people excluding myself</c:v>
                </c:pt>
                <c:pt idx="3">
                  <c:v>Several people including myself</c:v>
                </c:pt>
                <c:pt idx="4">
                  <c:v>NA</c:v>
                </c:pt>
              </c:strCache>
            </c:strRef>
          </c:cat>
          <c:val>
            <c:numRef>
              <c:f>'2019Q11'!$E$19:$E$23</c:f>
              <c:numCache>
                <c:formatCode>General</c:formatCode>
                <c:ptCount val="5"/>
                <c:pt idx="0">
                  <c:v>0</c:v>
                </c:pt>
                <c:pt idx="1">
                  <c:v>14.285714285714286</c:v>
                </c:pt>
                <c:pt idx="2">
                  <c:v>28.571428571428573</c:v>
                </c:pt>
                <c:pt idx="3">
                  <c:v>0</c:v>
                </c:pt>
                <c:pt idx="4">
                  <c:v>57.142857142857146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E9-456D-B98A-437A33B5192E}"/>
            </c:ext>
          </c:extLst>
        </c:ser>
        <c:ser>
          <c:idx val="3"/>
          <c:order val="3"/>
          <c:tx>
            <c:strRef>
              <c:f>'2019Q11'!$F$18</c:f>
              <c:strCache>
                <c:ptCount val="1"/>
                <c:pt idx="0">
                  <c:v>Senior men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'2019Q11'!$A$19:$B$23</c:f>
              <c:strCache>
                <c:ptCount val="5"/>
                <c:pt idx="0">
                  <c:v>Myself</c:v>
                </c:pt>
                <c:pt idx="1">
                  <c:v>One other person</c:v>
                </c:pt>
                <c:pt idx="2">
                  <c:v>Several people excluding myself</c:v>
                </c:pt>
                <c:pt idx="3">
                  <c:v>Several people including myself</c:v>
                </c:pt>
                <c:pt idx="4">
                  <c:v>NA</c:v>
                </c:pt>
              </c:strCache>
            </c:strRef>
          </c:cat>
          <c:val>
            <c:numRef>
              <c:f>'2019Q11'!$F$19:$F$23</c:f>
              <c:numCache>
                <c:formatCode>General</c:formatCode>
                <c:ptCount val="5"/>
                <c:pt idx="0">
                  <c:v>0</c:v>
                </c:pt>
                <c:pt idx="1">
                  <c:v>11.904761904761905</c:v>
                </c:pt>
                <c:pt idx="2">
                  <c:v>19.047619047619047</c:v>
                </c:pt>
                <c:pt idx="3">
                  <c:v>0</c:v>
                </c:pt>
                <c:pt idx="4">
                  <c:v>69.047619047619051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E9-456D-B98A-437A33B51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0551576"/>
        <c:axId val="630552360"/>
        <c:axId val="0"/>
      </c:bar3DChart>
      <c:catAx>
        <c:axId val="63055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552360"/>
        <c:crosses val="autoZero"/>
        <c:auto val="1"/>
        <c:lblAlgn val="ctr"/>
        <c:lblOffset val="100"/>
        <c:noMultiLvlLbl val="0"/>
      </c:catAx>
      <c:valAx>
        <c:axId val="630552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551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Comparing</a:t>
            </a:r>
            <a:r>
              <a:rPr lang="en-GB" baseline="0"/>
              <a:t> junior and senior women</a:t>
            </a:r>
            <a:endParaRPr lang="en-GB"/>
          </a:p>
        </c:rich>
      </c:tx>
      <c:layout>
        <c:manualLayout>
          <c:xMode val="edge"/>
          <c:yMode val="edge"/>
          <c:x val="0.264210604563788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'[Copy of gender survey 2019 copy.xlsx]2019Q10'!$I$47</c:f>
              <c:strCache>
                <c:ptCount val="1"/>
                <c:pt idx="0">
                  <c:v>Junior 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'[Copy of gender survey 2019 copy.xlsx]2019Q10'!$H$48:$H$52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'[Copy of gender survey 2019 copy.xlsx]2019Q10'!$I$48:$I$52</c:f>
              <c:numCache>
                <c:formatCode>General</c:formatCode>
                <c:ptCount val="5"/>
                <c:pt idx="0">
                  <c:v>14.285714285714286</c:v>
                </c:pt>
                <c:pt idx="1">
                  <c:v>21.428571428571427</c:v>
                </c:pt>
                <c:pt idx="2">
                  <c:v>14.285714285714286</c:v>
                </c:pt>
                <c:pt idx="3">
                  <c:v>50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5-7845-AA72-26EF535A8BA1}"/>
            </c:ext>
          </c:extLst>
        </c:ser>
        <c:ser>
          <c:idx val="1"/>
          <c:order val="1"/>
          <c:tx>
            <c:strRef>
              <c:f>'[Copy of gender survey 2019 copy.xlsx]2019Q10'!$J$47</c:f>
              <c:strCache>
                <c:ptCount val="1"/>
                <c:pt idx="0">
                  <c:v>Senior 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'[Copy of gender survey 2019 copy.xlsx]2019Q10'!$H$48:$H$52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'[Copy of gender survey 2019 copy.xlsx]2019Q10'!$J$48:$J$52</c:f>
              <c:numCache>
                <c:formatCode>General</c:formatCode>
                <c:ptCount val="5"/>
                <c:pt idx="0">
                  <c:v>5.5555555555555554</c:v>
                </c:pt>
                <c:pt idx="1">
                  <c:v>38.888888888888886</c:v>
                </c:pt>
                <c:pt idx="2">
                  <c:v>11.111111111111111</c:v>
                </c:pt>
                <c:pt idx="3">
                  <c:v>38.888888888888886</c:v>
                </c:pt>
                <c:pt idx="4">
                  <c:v>5.5555555555555554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5-7845-AA72-26EF535A8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3391256"/>
        <c:axId val="633388904"/>
        <c:axId val="0"/>
      </c:bar3DChart>
      <c:catAx>
        <c:axId val="63339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388904"/>
        <c:crosses val="autoZero"/>
        <c:auto val="1"/>
        <c:lblAlgn val="ctr"/>
        <c:lblOffset val="100"/>
        <c:noMultiLvlLbl val="0"/>
      </c:catAx>
      <c:valAx>
        <c:axId val="63338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39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Men 2016/2019</a:t>
            </a:r>
          </a:p>
        </c:rich>
      </c:tx>
      <c:layout>
        <c:manualLayout>
          <c:xMode val="edge"/>
          <c:yMode val="edge"/>
          <c:x val="0.44010644502770485"/>
          <c:y val="7.4462295880679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%men2016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5.825242718446602</c:v>
                </c:pt>
                <c:pt idx="1">
                  <c:v>27.184466019417474</c:v>
                </c:pt>
                <c:pt idx="2">
                  <c:v>34.95145631067961</c:v>
                </c:pt>
                <c:pt idx="3">
                  <c:v>25.242718446601941</c:v>
                </c:pt>
                <c:pt idx="4">
                  <c:v>6.7961165048543686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5-574B-A5A4-E7AB3321D8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%men2019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agree nor disagree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12.121212121212121</c:v>
                </c:pt>
                <c:pt idx="1">
                  <c:v>48.484848484848484</c:v>
                </c:pt>
                <c:pt idx="2">
                  <c:v>22.727272727272727</c:v>
                </c:pt>
                <c:pt idx="3">
                  <c:v>13.636363636363637</c:v>
                </c:pt>
                <c:pt idx="4">
                  <c:v>3.0303030303030303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5-574B-A5A4-E7AB3321D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5808952"/>
        <c:axId val="635809344"/>
        <c:axId val="0"/>
      </c:bar3DChart>
      <c:catAx>
        <c:axId val="63580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809344"/>
        <c:crosses val="autoZero"/>
        <c:auto val="1"/>
        <c:lblAlgn val="ctr"/>
        <c:lblOffset val="100"/>
        <c:noMultiLvlLbl val="0"/>
      </c:catAx>
      <c:valAx>
        <c:axId val="63580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808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5676-0BC7-43AF-A553-7183E712E2D7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B6862-962B-4AA2-8835-5D1379A5C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8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F52D46-EA91-4ADC-A580-3269469D9B4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5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2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77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81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107254" y="3961396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6771" y="4557940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– one line</a:t>
            </a:r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06771" y="5043451"/>
            <a:ext cx="8328025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/>
              <a:t>Presenter</a:t>
            </a:r>
            <a:r>
              <a:rPr lang="fr-FR" dirty="0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110761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874713" y="2102946"/>
            <a:ext cx="10225087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874713" y="1515179"/>
            <a:ext cx="8327542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9413934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0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1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5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1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7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5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E238-7D29-4334-8548-9875C883F173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9AEB-D6F1-478C-B43B-B447E5AA9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18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6/07/why-diversity-programs-fai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Quantum Technologies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Women</a:t>
            </a:r>
            <a:r>
              <a:rPr lang="fr-FR" dirty="0"/>
              <a:t> in Quantum Technologies: </a:t>
            </a:r>
            <a:r>
              <a:rPr lang="fr-FR" dirty="0" err="1"/>
              <a:t>what</a:t>
            </a:r>
            <a:r>
              <a:rPr lang="fr-FR" dirty="0"/>
              <a:t> are the challenges?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Ruth Oulton – </a:t>
            </a:r>
            <a:r>
              <a:rPr lang="fr-FR" dirty="0" err="1"/>
              <a:t>gender</a:t>
            </a:r>
            <a:r>
              <a:rPr lang="fr-FR" dirty="0"/>
              <a:t> balance </a:t>
            </a:r>
            <a:r>
              <a:rPr lang="fr-FR" dirty="0" err="1"/>
              <a:t>advisor</a:t>
            </a:r>
            <a:r>
              <a:rPr lang="fr-FR" dirty="0"/>
              <a:t> for COST </a:t>
            </a:r>
            <a:r>
              <a:rPr lang="fr-FR"/>
              <a:t>Action MP1403 </a:t>
            </a:r>
            <a:r>
              <a:rPr lang="fr-FR" dirty="0" err="1"/>
              <a:t>Nanoscale</a:t>
            </a:r>
            <a:r>
              <a:rPr lang="fr-FR" dirty="0"/>
              <a:t> Quantum </a:t>
            </a:r>
            <a:r>
              <a:rPr lang="fr-FR" dirty="0" err="1"/>
              <a:t>Optics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616" y="3721608"/>
            <a:ext cx="2811584" cy="24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2019: Early Career Fathers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35885"/>
              </p:ext>
            </p:extLst>
          </p:nvPr>
        </p:nvGraphicFramePr>
        <p:xfrm>
          <a:off x="3593592" y="1426464"/>
          <a:ext cx="7671816" cy="399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E62120F-D94E-41BC-B290-C27ECB2D84BB}"/>
              </a:ext>
            </a:extLst>
          </p:cNvPr>
          <p:cNvSpPr/>
          <p:nvPr/>
        </p:nvSpPr>
        <p:spPr>
          <a:xfrm>
            <a:off x="439244" y="5595343"/>
            <a:ext cx="114152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Almost half of early career men feel fathers are at a disadvantage, 40% of senior men agree</a:t>
            </a:r>
          </a:p>
          <a:p>
            <a:pPr marL="342900" indent="-342900" defTabSz="4572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Two thirds of senior women do not think that fathers are at a disadvantage.</a:t>
            </a:r>
            <a:endParaRPr lang="en-GB" dirty="0">
              <a:solidFill>
                <a:prstClr val="black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28E209-02B7-42E3-B373-BF0CDF001CA8}"/>
              </a:ext>
            </a:extLst>
          </p:cNvPr>
          <p:cNvSpPr/>
          <p:nvPr/>
        </p:nvSpPr>
        <p:spPr>
          <a:xfrm>
            <a:off x="241312" y="1424694"/>
            <a:ext cx="4388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Question 5</a:t>
            </a:r>
            <a:r>
              <a:rPr kumimoji="0" lang="en-GB" sz="1800" b="0" i="0" u="none" strike="noStrike" kern="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: Men in my field with young families or caring responsibilities are disadvantaged in their career.</a:t>
            </a:r>
          </a:p>
        </p:txBody>
      </p:sp>
    </p:spTree>
    <p:extLst>
      <p:ext uri="{BB962C8B-B14F-4D97-AF65-F5344CB8AC3E}">
        <p14:creationId xmlns:p14="http://schemas.microsoft.com/office/powerpoint/2010/main" val="25839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9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Parenthood and academia: a Spanish study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153837" y="1439029"/>
            <a:ext cx="4077522" cy="2181996"/>
            <a:chOff x="1153837" y="1439029"/>
            <a:chExt cx="4077522" cy="2181996"/>
          </a:xfrm>
        </p:grpSpPr>
        <p:grpSp>
          <p:nvGrpSpPr>
            <p:cNvPr id="4" name="Group 3"/>
            <p:cNvGrpSpPr/>
            <p:nvPr/>
          </p:nvGrpSpPr>
          <p:grpSpPr>
            <a:xfrm>
              <a:off x="1829776" y="2437737"/>
              <a:ext cx="2659928" cy="1183288"/>
              <a:chOff x="15813480" y="21230652"/>
              <a:chExt cx="3182700" cy="153928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6460458" y="21290057"/>
                <a:ext cx="2535722" cy="1479882"/>
                <a:chOff x="17601835" y="21363645"/>
                <a:chExt cx="2535722" cy="1479882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0109" b="65474"/>
                <a:stretch/>
              </p:blipFill>
              <p:spPr>
                <a:xfrm>
                  <a:off x="18856343" y="21363645"/>
                  <a:ext cx="1281214" cy="1479882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0109" r="14667" b="65474"/>
                <a:stretch/>
              </p:blipFill>
              <p:spPr>
                <a:xfrm>
                  <a:off x="18248459" y="21363645"/>
                  <a:ext cx="652532" cy="1479882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0109" r="14667" b="65474"/>
                <a:stretch/>
              </p:blipFill>
              <p:spPr>
                <a:xfrm>
                  <a:off x="17601835" y="21363645"/>
                  <a:ext cx="652532" cy="1479882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577815" y="21242224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234347" y="21230652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847474" y="21230652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446201" y="21230652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70109" r="14667" b="65474"/>
              <a:stretch/>
            </p:blipFill>
            <p:spPr>
              <a:xfrm>
                <a:off x="15813480" y="21290057"/>
                <a:ext cx="652532" cy="1479882"/>
              </a:xfrm>
              <a:prstGeom prst="rect">
                <a:avLst/>
              </a:prstGeom>
            </p:spPr>
          </p:pic>
          <p:pic>
            <p:nvPicPr>
              <p:cNvPr id="11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928287" y="21245192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153837" y="1439029"/>
              <a:ext cx="40775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b="1" i="1" dirty="0">
                  <a:solidFill>
                    <a:srgbClr val="002060"/>
                  </a:solidFill>
                </a:rPr>
                <a:t>A man with children is 4 times more likely to be promoted to Full Professor than a women with children</a:t>
              </a:r>
              <a:r>
                <a:rPr lang="en-GB" i="1" dirty="0">
                  <a:solidFill>
                    <a:srgbClr val="002060"/>
                  </a:solidFill>
                </a:rPr>
                <a:t>….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70847" y="1419371"/>
            <a:ext cx="3007591" cy="4304773"/>
            <a:chOff x="21050518" y="18530780"/>
            <a:chExt cx="3378686" cy="4786291"/>
          </a:xfrm>
        </p:grpSpPr>
        <p:grpSp>
          <p:nvGrpSpPr>
            <p:cNvPr id="24" name="Group 23"/>
            <p:cNvGrpSpPr/>
            <p:nvPr/>
          </p:nvGrpSpPr>
          <p:grpSpPr>
            <a:xfrm>
              <a:off x="22381553" y="21746074"/>
              <a:ext cx="716736" cy="1505520"/>
              <a:chOff x="18379779" y="23049020"/>
              <a:chExt cx="716736" cy="1505520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4"/>
              <a:srcRect l="23461" r="23309"/>
              <a:stretch/>
            </p:blipFill>
            <p:spPr>
              <a:xfrm>
                <a:off x="18379779" y="23208063"/>
                <a:ext cx="716736" cy="1346477"/>
              </a:xfrm>
              <a:prstGeom prst="rect">
                <a:avLst/>
              </a:prstGeom>
            </p:spPr>
          </p:pic>
          <p:pic>
            <p:nvPicPr>
              <p:cNvPr id="51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569689" y="23049020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21050518" y="18530780"/>
              <a:ext cx="33354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600" b="1" i="1" dirty="0">
                  <a:solidFill>
                    <a:srgbClr val="002060"/>
                  </a:solidFill>
                </a:rPr>
                <a:t>From the same study ,around 69% of female professors have no children, while 63% of male professors have children.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70109" r="14667" b="65474"/>
            <a:stretch/>
          </p:blipFill>
          <p:spPr>
            <a:xfrm>
              <a:off x="22391148" y="20168687"/>
              <a:ext cx="652532" cy="147988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70109" r="14667" b="65474"/>
            <a:stretch/>
          </p:blipFill>
          <p:spPr>
            <a:xfrm>
              <a:off x="21744524" y="20168687"/>
              <a:ext cx="652532" cy="1479882"/>
            </a:xfrm>
            <a:prstGeom prst="rect">
              <a:avLst/>
            </a:prstGeom>
          </p:spPr>
        </p:pic>
        <p:pic>
          <p:nvPicPr>
            <p:cNvPr id="28" name="Picture 6" descr="Image result for mortar board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861881" y="20120854"/>
              <a:ext cx="336916" cy="33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Image result for mortar board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518413" y="20109282"/>
              <a:ext cx="336916" cy="33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70109" r="14667" b="65474"/>
            <a:stretch/>
          </p:blipFill>
          <p:spPr>
            <a:xfrm>
              <a:off x="21097546" y="20168687"/>
              <a:ext cx="652532" cy="1479882"/>
            </a:xfrm>
            <a:prstGeom prst="rect">
              <a:avLst/>
            </a:prstGeom>
          </p:spPr>
        </p:pic>
        <p:pic>
          <p:nvPicPr>
            <p:cNvPr id="31" name="Picture 6" descr="Image result for mortar board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12353" y="20123822"/>
              <a:ext cx="336916" cy="33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22982595" y="20120854"/>
              <a:ext cx="598900" cy="1423224"/>
              <a:chOff x="16576957" y="23510129"/>
              <a:chExt cx="589089" cy="1551483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76957" y="23676283"/>
                <a:ext cx="589089" cy="1385329"/>
              </a:xfrm>
              <a:prstGeom prst="rect">
                <a:avLst/>
              </a:prstGeom>
            </p:spPr>
          </p:pic>
          <p:pic>
            <p:nvPicPr>
              <p:cNvPr id="49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692599" y="23510129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23630997" y="20120854"/>
              <a:ext cx="598900" cy="1423224"/>
              <a:chOff x="16576957" y="23510129"/>
              <a:chExt cx="589089" cy="1551483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76957" y="23676283"/>
                <a:ext cx="589089" cy="1385329"/>
              </a:xfrm>
              <a:prstGeom prst="rect">
                <a:avLst/>
              </a:prstGeom>
            </p:spPr>
          </p:pic>
          <p:pic>
            <p:nvPicPr>
              <p:cNvPr id="47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692599" y="23510129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1068970" y="21777784"/>
              <a:ext cx="678724" cy="1539287"/>
              <a:chOff x="26287750" y="18184137"/>
              <a:chExt cx="678724" cy="153928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/>
              <a:srcRect l="84165" b="65474"/>
              <a:stretch/>
            </p:blipFill>
            <p:spPr>
              <a:xfrm>
                <a:off x="26287750" y="18243542"/>
                <a:ext cx="678724" cy="1479882"/>
              </a:xfrm>
              <a:prstGeom prst="rect">
                <a:avLst/>
              </a:prstGeom>
            </p:spPr>
          </p:pic>
          <p:pic>
            <p:nvPicPr>
              <p:cNvPr id="45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6416495" y="18184137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1774229" y="21759203"/>
              <a:ext cx="678724" cy="1539287"/>
              <a:chOff x="26287750" y="18184137"/>
              <a:chExt cx="678724" cy="153928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/>
              <a:srcRect l="84165" b="65474"/>
              <a:stretch/>
            </p:blipFill>
            <p:spPr>
              <a:xfrm>
                <a:off x="26287750" y="18243542"/>
                <a:ext cx="678724" cy="1479882"/>
              </a:xfrm>
              <a:prstGeom prst="rect">
                <a:avLst/>
              </a:prstGeom>
            </p:spPr>
          </p:pic>
          <p:pic>
            <p:nvPicPr>
              <p:cNvPr id="43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6416495" y="18184137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23045455" y="21745536"/>
              <a:ext cx="716736" cy="1505520"/>
              <a:chOff x="18379779" y="23049020"/>
              <a:chExt cx="716736" cy="150552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4"/>
              <a:srcRect l="23461" r="23309"/>
              <a:stretch/>
            </p:blipFill>
            <p:spPr>
              <a:xfrm>
                <a:off x="18379779" y="23208063"/>
                <a:ext cx="716736" cy="1346477"/>
              </a:xfrm>
              <a:prstGeom prst="rect">
                <a:avLst/>
              </a:prstGeom>
            </p:spPr>
          </p:pic>
          <p:pic>
            <p:nvPicPr>
              <p:cNvPr id="41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569689" y="23049020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23712468" y="21741221"/>
              <a:ext cx="716736" cy="1505520"/>
              <a:chOff x="18379779" y="23049020"/>
              <a:chExt cx="716736" cy="1505520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l="23461" r="23309"/>
              <a:stretch/>
            </p:blipFill>
            <p:spPr>
              <a:xfrm>
                <a:off x="18379779" y="23208063"/>
                <a:ext cx="716736" cy="1346477"/>
              </a:xfrm>
              <a:prstGeom prst="rect">
                <a:avLst/>
              </a:prstGeom>
            </p:spPr>
          </p:pic>
          <p:pic>
            <p:nvPicPr>
              <p:cNvPr id="39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569689" y="23049020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1153240" y="3937269"/>
            <a:ext cx="4415455" cy="2185773"/>
            <a:chOff x="1153240" y="3937269"/>
            <a:chExt cx="4415455" cy="2185773"/>
          </a:xfrm>
        </p:grpSpPr>
        <p:sp>
          <p:nvSpPr>
            <p:cNvPr id="16" name="Rectangle 15"/>
            <p:cNvSpPr/>
            <p:nvPr/>
          </p:nvSpPr>
          <p:spPr>
            <a:xfrm>
              <a:off x="1153240" y="3937269"/>
              <a:ext cx="441545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i="1" dirty="0">
                  <a:solidFill>
                    <a:srgbClr val="002060"/>
                  </a:solidFill>
                </a:rPr>
                <a:t>…but a </a:t>
              </a:r>
              <a:r>
                <a:rPr lang="en-GB" b="1" i="1" dirty="0">
                  <a:solidFill>
                    <a:srgbClr val="002060"/>
                  </a:solidFill>
                </a:rPr>
                <a:t>man with children is also 1.7 times </a:t>
              </a:r>
              <a:r>
                <a:rPr lang="en-GB" i="1" dirty="0">
                  <a:solidFill>
                    <a:srgbClr val="002060"/>
                  </a:solidFill>
                </a:rPr>
                <a:t>more likely to be promoted to Full Professor than a man </a:t>
              </a:r>
              <a:r>
                <a:rPr lang="en-GB" b="1" i="1" dirty="0">
                  <a:solidFill>
                    <a:srgbClr val="002060"/>
                  </a:solidFill>
                </a:rPr>
                <a:t>without</a:t>
              </a:r>
              <a:r>
                <a:rPr lang="en-GB" i="1" dirty="0">
                  <a:solidFill>
                    <a:srgbClr val="002060"/>
                  </a:solidFill>
                </a:rPr>
                <a:t> children.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91235" y="4904472"/>
              <a:ext cx="573220" cy="1218570"/>
              <a:chOff x="17129121" y="23918181"/>
              <a:chExt cx="685879" cy="158518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l="70109" r="14667" b="65474"/>
              <a:stretch/>
            </p:blipFill>
            <p:spPr>
              <a:xfrm>
                <a:off x="17129121" y="23947856"/>
                <a:ext cx="685879" cy="1555509"/>
              </a:xfrm>
              <a:prstGeom prst="rect">
                <a:avLst/>
              </a:prstGeom>
            </p:spPr>
          </p:pic>
          <p:pic>
            <p:nvPicPr>
              <p:cNvPr id="19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282176" y="23918181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3150482" y="4923684"/>
              <a:ext cx="399239" cy="1189033"/>
              <a:chOff x="17788191" y="23956604"/>
              <a:chExt cx="477704" cy="154676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/>
              <a:srcRect l="70109" r="21554" b="65474"/>
              <a:stretch/>
            </p:blipFill>
            <p:spPr>
              <a:xfrm>
                <a:off x="17788191" y="23985599"/>
                <a:ext cx="366459" cy="1517766"/>
              </a:xfrm>
              <a:prstGeom prst="rect">
                <a:avLst/>
              </a:prstGeom>
            </p:spPr>
          </p:pic>
          <p:pic>
            <p:nvPicPr>
              <p:cNvPr id="22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928979" y="23956604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3777834" y="4891329"/>
              <a:ext cx="496135" cy="1195651"/>
              <a:chOff x="16576957" y="23510129"/>
              <a:chExt cx="589089" cy="155148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76957" y="23676283"/>
                <a:ext cx="589089" cy="1385329"/>
              </a:xfrm>
              <a:prstGeom prst="rect">
                <a:avLst/>
              </a:prstGeom>
            </p:spPr>
          </p:pic>
          <p:pic>
            <p:nvPicPr>
              <p:cNvPr id="54" name="Picture 6" descr="Image result for mortar board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692599" y="23510129"/>
                <a:ext cx="336916" cy="336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5" name="TextBox 54"/>
          <p:cNvSpPr txBox="1"/>
          <p:nvPr/>
        </p:nvSpPr>
        <p:spPr>
          <a:xfrm>
            <a:off x="2800462" y="6058788"/>
            <a:ext cx="6265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with children are the most successful academics, women with children are the least successful [4]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454896" y="5987534"/>
            <a:ext cx="2651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[4] Spanish Gov. White Paper on Women in Academia</a:t>
            </a:r>
          </a:p>
        </p:txBody>
      </p:sp>
    </p:spTree>
    <p:extLst>
      <p:ext uri="{BB962C8B-B14F-4D97-AF65-F5344CB8AC3E}">
        <p14:creationId xmlns:p14="http://schemas.microsoft.com/office/powerpoint/2010/main" val="20444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solidFill>
                  <a:schemeClr val="tx2"/>
                </a:solidFill>
              </a:rPr>
              <a:t>Getting a Job: Is There a Motherhood Penalty?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88963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Study on attitudes towards mothers and fathers in the workplace</a:t>
            </a:r>
          </a:p>
          <a:p>
            <a:r>
              <a:rPr lang="en-GB" dirty="0">
                <a:solidFill>
                  <a:schemeClr val="tx2"/>
                </a:solidFill>
              </a:rPr>
              <a:t>Fictitious CVs that indicated whether applicant was a parent or non-parent were given to employers for assessment.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44296" y="3732752"/>
            <a:ext cx="6096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b="0" i="1" u="none" strike="noStrike" dirty="0">
                <a:effectLst/>
              </a:rPr>
              <a:t>“Mothers were allowed </a:t>
            </a:r>
            <a:r>
              <a:rPr lang="en-GB" b="1" i="1" u="none" strike="noStrike" dirty="0">
                <a:effectLst/>
              </a:rPr>
              <a:t>significantly fewer times of being late</a:t>
            </a:r>
            <a:r>
              <a:rPr lang="en-GB" b="0" i="1" u="none" strike="noStrike" dirty="0">
                <a:effectLst/>
              </a:rPr>
              <a:t> to work, and they needed a </a:t>
            </a:r>
            <a:r>
              <a:rPr lang="en-GB" b="1" i="1" u="none" strike="noStrike" dirty="0">
                <a:effectLst/>
              </a:rPr>
              <a:t>significantly higher score on the management exam </a:t>
            </a:r>
            <a:r>
              <a:rPr lang="en-GB" b="0" i="1" u="none" strike="noStrike" dirty="0">
                <a:effectLst/>
              </a:rPr>
              <a:t>than </a:t>
            </a:r>
            <a:r>
              <a:rPr lang="en-GB" b="0" i="1" u="none" strike="noStrike" dirty="0" err="1">
                <a:effectLst/>
              </a:rPr>
              <a:t>nonmothers</a:t>
            </a:r>
            <a:r>
              <a:rPr lang="en-GB" b="0" i="1" u="none" strike="noStrike" dirty="0">
                <a:effectLst/>
              </a:rPr>
              <a:t> before being considered hireable.”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103632" y="648866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Shelley J. </a:t>
            </a:r>
            <a:r>
              <a:rPr lang="en-GB" sz="1200" dirty="0" err="1"/>
              <a:t>Correll</a:t>
            </a:r>
            <a:r>
              <a:rPr lang="en-GB" sz="1200" dirty="0"/>
              <a:t> et al. American Journal of Sociology (2007)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8512" y="5139142"/>
            <a:ext cx="6096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i="1" dirty="0"/>
              <a:t>“Fathers were rated </a:t>
            </a:r>
            <a:r>
              <a:rPr lang="en-GB" b="1" i="1" dirty="0"/>
              <a:t>significantly more committed </a:t>
            </a:r>
            <a:r>
              <a:rPr lang="en-GB" i="1" dirty="0"/>
              <a:t>to their job than non fathers. Fathers were </a:t>
            </a:r>
            <a:r>
              <a:rPr lang="en-GB" b="1" i="1" dirty="0"/>
              <a:t>allowed to be late to work </a:t>
            </a:r>
            <a:r>
              <a:rPr lang="en-GB" i="1" dirty="0"/>
              <a:t>significantly more times than non fathers.</a:t>
            </a:r>
            <a:r>
              <a:rPr lang="en-GB" b="0" i="1" u="none" strike="noStrike" dirty="0">
                <a:effectLst/>
              </a:rPr>
              <a:t>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7131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10386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Survey: Parents on their own careers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97A0C2-EF67-9240-AE74-F1C12C251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22901"/>
              </p:ext>
            </p:extLst>
          </p:nvPr>
        </p:nvGraphicFramePr>
        <p:xfrm>
          <a:off x="2340429" y="1262742"/>
          <a:ext cx="6716486" cy="39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730828" y="5134766"/>
            <a:ext cx="82840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tx2"/>
                </a:solidFill>
                <a:effectLst/>
              </a:rPr>
              <a:t>56% of mothers 31% of fathers</a:t>
            </a:r>
            <a:r>
              <a:rPr lang="en-US" sz="2000" dirty="0">
                <a:solidFill>
                  <a:schemeClr val="tx2"/>
                </a:solidFill>
                <a:effectLst/>
              </a:rPr>
              <a:t> say that caring responsibilities have had a 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positive impact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GB" sz="2000" dirty="0">
              <a:solidFill>
                <a:schemeClr val="tx2"/>
              </a:solidFill>
              <a:effectLst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</a:rPr>
              <a:t>However, 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38% of mothers and 36% of fathers</a:t>
            </a:r>
            <a:r>
              <a:rPr lang="en-US" sz="2000" dirty="0">
                <a:solidFill>
                  <a:schemeClr val="tx2"/>
                </a:solidFill>
                <a:effectLst/>
              </a:rPr>
              <a:t> say that caring responsibilities have had a 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negative impact</a:t>
            </a:r>
            <a:endParaRPr lang="en-GB" sz="20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152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8" y="20967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Survey: Experiences of Sexual Harassment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D443B9-BF49-1048-9FAC-952155BFD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336141"/>
              </p:ext>
            </p:extLst>
          </p:nvPr>
        </p:nvGraphicFramePr>
        <p:xfrm>
          <a:off x="390144" y="2706624"/>
          <a:ext cx="5297424" cy="381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" y="1697659"/>
            <a:ext cx="531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QUESTION 11: </a:t>
            </a:r>
            <a:r>
              <a:rPr lang="en-GB" cap="al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 have, or know someone who has, experienced sexual harassment by a peer and/or superior </a:t>
            </a:r>
            <a:endParaRPr lang="en-GB" cap="all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4352" y="1986581"/>
            <a:ext cx="6096000" cy="39450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Almost half of all women</a:t>
            </a:r>
            <a:r>
              <a:rPr lang="en-GB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(48%)</a:t>
            </a:r>
            <a:r>
              <a:rPr lang="en-GB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report some experience of sexual harassment.</a:t>
            </a:r>
            <a:r>
              <a:rPr lang="en-GB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b="1" dirty="0">
              <a:solidFill>
                <a:schemeClr val="tx2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Sexual harassment is an </a:t>
            </a:r>
            <a:r>
              <a:rPr lang="en-GB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almost universal experience</a:t>
            </a:r>
            <a:r>
              <a:rPr lang="en-GB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(83%) </a:t>
            </a:r>
            <a:r>
              <a:rPr lang="en-GB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by the time women become senior.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solidFill>
                <a:schemeClr val="tx2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experiences of the most senior academics was hugely divided on gender grounds. 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53% of women said that they knew of several people affected</a:t>
            </a: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70% of senior men did not know of it happening to anyone</a:t>
            </a:r>
            <a:r>
              <a:rPr lang="en-GB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Only 20% of men knew of several people affected.</a:t>
            </a:r>
          </a:p>
        </p:txBody>
      </p:sp>
    </p:spTree>
    <p:extLst>
      <p:ext uri="{BB962C8B-B14F-4D97-AF65-F5344CB8AC3E}">
        <p14:creationId xmlns:p14="http://schemas.microsoft.com/office/powerpoint/2010/main" val="302129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3787"/>
            <a:ext cx="10515600" cy="1325563"/>
          </a:xfrm>
        </p:spPr>
        <p:txBody>
          <a:bodyPr/>
          <a:lstStyle/>
          <a:p>
            <a:r>
              <a:rPr lang="en-GB" dirty="0"/>
              <a:t>Survey: actions against sexual harassment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9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090863"/>
              </p:ext>
            </p:extLst>
          </p:nvPr>
        </p:nvGraphicFramePr>
        <p:xfrm>
          <a:off x="2624328" y="2057400"/>
          <a:ext cx="5757672" cy="400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6240" y="1348847"/>
            <a:ext cx="1025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cap="all" dirty="0"/>
              <a:t>Question 10: I am familiar with my institution's sexual harassment policies and would be confident of what to do if approached by a junior colleague with a complaint.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740664" y="5966870"/>
            <a:ext cx="9365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effectLst/>
              </a:rPr>
              <a:t>Even half of senior women would not know what to do to support a junior colleague</a:t>
            </a:r>
          </a:p>
        </p:txBody>
      </p:sp>
    </p:spTree>
    <p:extLst>
      <p:ext uri="{BB962C8B-B14F-4D97-AF65-F5344CB8AC3E}">
        <p14:creationId xmlns:p14="http://schemas.microsoft.com/office/powerpoint/2010/main" val="220715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Survey: What activities are most effective?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0DEE2-3432-4EF1-8F6F-07A21370859B}"/>
              </a:ext>
            </a:extLst>
          </p:cNvPr>
          <p:cNvSpPr/>
          <p:nvPr/>
        </p:nvSpPr>
        <p:spPr>
          <a:xfrm>
            <a:off x="2439746" y="1510973"/>
            <a:ext cx="593051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en-GB" b="1" cap="small" dirty="0">
                <a:solidFill>
                  <a:schemeClr val="tx2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Question 9: </a:t>
            </a:r>
            <a:r>
              <a:rPr lang="en-GB" cap="small" dirty="0">
                <a:solidFill>
                  <a:schemeClr val="tx2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If we were to focus effort on one activity to improve gender equality in this COST action it would be: </a:t>
            </a:r>
            <a:endParaRPr lang="en-GB" cap="small" dirty="0">
              <a:solidFill>
                <a:schemeClr val="tx2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2241B-1853-452A-BB8A-4E9E0D8235B1}"/>
              </a:ext>
            </a:extLst>
          </p:cNvPr>
          <p:cNvSpPr txBox="1"/>
          <p:nvPr/>
        </p:nvSpPr>
        <p:spPr>
          <a:xfrm>
            <a:off x="970447" y="5160568"/>
            <a:ext cx="10185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Most respondents felt that</a:t>
            </a:r>
            <a:r>
              <a:rPr lang="en-US" b="1" dirty="0">
                <a:solidFill>
                  <a:schemeClr val="tx2"/>
                </a:solidFill>
              </a:rPr>
              <a:t> more focus should be on women rather than men</a:t>
            </a:r>
            <a:r>
              <a:rPr lang="en-US" dirty="0">
                <a:solidFill>
                  <a:schemeClr val="tx2"/>
                </a:solidFill>
              </a:rPr>
              <a:t>. 51% of women and 32% of men felt that this would be the most useful.</a:t>
            </a:r>
            <a:endParaRPr lang="en-GB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least popular option was to focus on men.</a:t>
            </a:r>
            <a:r>
              <a:rPr lang="en-US" dirty="0">
                <a:solidFill>
                  <a:schemeClr val="tx2"/>
                </a:solidFill>
              </a:rPr>
              <a:t> Only 15% of women and 17% of men felt that this would be most useful.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81" y="2234401"/>
            <a:ext cx="4584589" cy="2755631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8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When interventions go wrong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208" b="15967"/>
          <a:stretch/>
        </p:blipFill>
        <p:spPr>
          <a:xfrm>
            <a:off x="1571845" y="1499845"/>
            <a:ext cx="8208315" cy="22606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8360" y="4027787"/>
            <a:ext cx="8910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>
                <a:solidFill>
                  <a:srgbClr val="002060"/>
                </a:solidFill>
              </a:rPr>
              <a:t>The backlash effect:</a:t>
            </a:r>
          </a:p>
          <a:p>
            <a:r>
              <a:rPr lang="en-GB" sz="1600" i="1" dirty="0">
                <a:solidFill>
                  <a:srgbClr val="002060"/>
                </a:solidFill>
              </a:rPr>
              <a:t>Hiring/promotion of women and ethnic minorities decreased when the following interventions were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002060"/>
                </a:solidFill>
              </a:rPr>
              <a:t>Mandatory diversity training </a:t>
            </a:r>
            <a:r>
              <a:rPr lang="en-GB" sz="1600" i="1" dirty="0">
                <a:solidFill>
                  <a:srgbClr val="002060"/>
                </a:solidFill>
              </a:rPr>
              <a:t>was often signalled as </a:t>
            </a:r>
            <a:r>
              <a:rPr lang="en-GB" sz="1600" b="1" i="1" dirty="0">
                <a:solidFill>
                  <a:srgbClr val="002060"/>
                </a:solidFill>
              </a:rPr>
              <a:t>remedial</a:t>
            </a:r>
            <a:r>
              <a:rPr lang="en-GB" sz="1600" i="1" dirty="0">
                <a:solidFill>
                  <a:srgbClr val="002060"/>
                </a:solidFill>
              </a:rPr>
              <a:t> (the employee has a problem that needs fixing), and conveyed </a:t>
            </a:r>
            <a:r>
              <a:rPr lang="en-GB" sz="1600" b="1" i="1" dirty="0">
                <a:solidFill>
                  <a:srgbClr val="002060"/>
                </a:solidFill>
              </a:rPr>
              <a:t>negative</a:t>
            </a:r>
            <a:r>
              <a:rPr lang="en-GB" sz="1600" i="1" dirty="0">
                <a:solidFill>
                  <a:srgbClr val="002060"/>
                </a:solidFill>
              </a:rPr>
              <a:t> messages (the legal implications, not the positive effects for the company).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002060"/>
                </a:solidFill>
              </a:rPr>
              <a:t>Hiring tests </a:t>
            </a:r>
            <a:r>
              <a:rPr lang="en-GB" sz="1600" i="1" dirty="0">
                <a:solidFill>
                  <a:srgbClr val="002060"/>
                </a:solidFill>
              </a:rPr>
              <a:t>to assess competence are often </a:t>
            </a:r>
            <a:r>
              <a:rPr lang="en-GB" sz="1600" b="1" i="1" dirty="0">
                <a:solidFill>
                  <a:srgbClr val="002060"/>
                </a:solidFill>
              </a:rPr>
              <a:t>not applied to everyone </a:t>
            </a:r>
            <a:r>
              <a:rPr lang="en-GB" sz="1600" i="1" dirty="0">
                <a:solidFill>
                  <a:srgbClr val="002060"/>
                </a:solidFill>
              </a:rPr>
              <a:t>(people known to the hiring committee are not tested) and results are </a:t>
            </a:r>
            <a:r>
              <a:rPr lang="en-GB" sz="1600" b="1" i="1" dirty="0">
                <a:solidFill>
                  <a:srgbClr val="002060"/>
                </a:solidFill>
              </a:rPr>
              <a:t>interpreted inconsistently</a:t>
            </a:r>
            <a:r>
              <a:rPr lang="en-GB" sz="1600" i="1" dirty="0">
                <a:solidFill>
                  <a:srgbClr val="002060"/>
                </a:solidFill>
              </a:rPr>
              <a:t>, with bias against the unknown party.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002060"/>
                </a:solidFill>
              </a:rPr>
              <a:t>Grievance procedures </a:t>
            </a:r>
            <a:r>
              <a:rPr lang="en-GB" sz="1600" i="1" dirty="0">
                <a:solidFill>
                  <a:srgbClr val="002060"/>
                </a:solidFill>
              </a:rPr>
              <a:t>are often </a:t>
            </a:r>
            <a:r>
              <a:rPr lang="en-GB" sz="1600" b="1" i="1" dirty="0">
                <a:solidFill>
                  <a:srgbClr val="002060"/>
                </a:solidFill>
              </a:rPr>
              <a:t>not carried through correctly</a:t>
            </a:r>
            <a:r>
              <a:rPr lang="en-GB" sz="1600" i="1" dirty="0">
                <a:solidFill>
                  <a:srgbClr val="002060"/>
                </a:solidFill>
              </a:rPr>
              <a:t>, result in </a:t>
            </a:r>
            <a:r>
              <a:rPr lang="en-GB" sz="1600" b="1" i="1" dirty="0">
                <a:solidFill>
                  <a:srgbClr val="002060"/>
                </a:solidFill>
              </a:rPr>
              <a:t>retaliation,</a:t>
            </a:r>
            <a:r>
              <a:rPr lang="en-GB" sz="1600" i="1" dirty="0">
                <a:solidFill>
                  <a:srgbClr val="002060"/>
                </a:solidFill>
              </a:rPr>
              <a:t> and employees who </a:t>
            </a:r>
            <a:r>
              <a:rPr lang="en-GB" sz="1600" b="1" i="1" dirty="0">
                <a:solidFill>
                  <a:srgbClr val="002060"/>
                </a:solidFill>
              </a:rPr>
              <a:t>lose faith in system</a:t>
            </a:r>
            <a:r>
              <a:rPr lang="en-GB" sz="1600" i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9414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11823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Doing it right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038" b="21126"/>
          <a:stretch/>
        </p:blipFill>
        <p:spPr>
          <a:xfrm>
            <a:off x="2428090" y="1185353"/>
            <a:ext cx="6667500" cy="3268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61560" y="6370431"/>
            <a:ext cx="733044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200" dirty="0"/>
              <a:t>F. Dobbin and A. </a:t>
            </a:r>
            <a:r>
              <a:rPr lang="en-GB" sz="1200" dirty="0" err="1"/>
              <a:t>Kalev</a:t>
            </a:r>
            <a:r>
              <a:rPr lang="en-GB" sz="1200" dirty="0"/>
              <a:t> “Why Diversity Programs Fail” </a:t>
            </a:r>
            <a:r>
              <a:rPr lang="en-GB" sz="1200" dirty="0">
                <a:hlinkClick r:id="rId3"/>
              </a:rPr>
              <a:t>https://hbr.org/2016/07/why-diversity-programs-fail</a:t>
            </a:r>
            <a:r>
              <a:rPr lang="en-GB" sz="1200" dirty="0"/>
              <a:t> (2016), American Sociological Review 71 (4):589-617.</a:t>
            </a:r>
            <a:endParaRPr lang="en-GB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8720" y="4741700"/>
            <a:ext cx="9043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Voluntary diversity training </a:t>
            </a:r>
            <a:r>
              <a:rPr lang="en-GB" i="1" dirty="0">
                <a:solidFill>
                  <a:srgbClr val="002060"/>
                </a:solidFill>
              </a:rPr>
              <a:t>empowers employees instead of being part of the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Mentoring </a:t>
            </a:r>
            <a:r>
              <a:rPr lang="en-GB" i="1" dirty="0">
                <a:solidFill>
                  <a:srgbClr val="002060"/>
                </a:solidFill>
              </a:rPr>
              <a:t>of minorities chips away at senior managers’ biases. Note that mentoring can be open to all but is often taken up more by minorities.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External diversity task forces </a:t>
            </a:r>
            <a:r>
              <a:rPr lang="en-GB" i="1" dirty="0">
                <a:solidFill>
                  <a:srgbClr val="002060"/>
                </a:solidFill>
              </a:rPr>
              <a:t>who monitor diversity increase social accountability: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Task forces </a:t>
            </a:r>
            <a:r>
              <a:rPr lang="en-GB" i="1" dirty="0">
                <a:solidFill>
                  <a:srgbClr val="002060"/>
                </a:solidFill>
              </a:rPr>
              <a:t>allow identification and elimination of specific </a:t>
            </a:r>
            <a:r>
              <a:rPr lang="en-GB" b="1" i="1" dirty="0">
                <a:solidFill>
                  <a:srgbClr val="002060"/>
                </a:solidFill>
              </a:rPr>
              <a:t>roadblocks</a:t>
            </a:r>
            <a:r>
              <a:rPr lang="en-GB" i="1" dirty="0">
                <a:solidFill>
                  <a:srgbClr val="002060"/>
                </a:solidFill>
              </a:rPr>
              <a:t> for the minority.</a:t>
            </a:r>
          </a:p>
        </p:txBody>
      </p:sp>
    </p:spTree>
    <p:extLst>
      <p:ext uri="{BB962C8B-B14F-4D97-AF65-F5344CB8AC3E}">
        <p14:creationId xmlns:p14="http://schemas.microsoft.com/office/powerpoint/2010/main" val="193118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C1DBA2-D4F0-4B52-95AA-E1328FAA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38" y="2066544"/>
            <a:ext cx="10474676" cy="37337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9ED924-CBFB-4F2A-BDDA-E37C8619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00" y="573347"/>
            <a:ext cx="11317287" cy="587767"/>
          </a:xfrm>
        </p:spPr>
        <p:txBody>
          <a:bodyPr>
            <a:noAutofit/>
          </a:bodyPr>
          <a:lstStyle/>
          <a:p>
            <a:r>
              <a:rPr lang="en-GB" sz="4400" b="0" dirty="0">
                <a:latin typeface="+mj-lt"/>
              </a:rPr>
              <a:t>What interventions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38F05-5672-4B46-A2D3-C6E961F66D8B}"/>
              </a:ext>
            </a:extLst>
          </p:cNvPr>
          <p:cNvSpPr txBox="1"/>
          <p:nvPr/>
        </p:nvSpPr>
        <p:spPr>
          <a:xfrm>
            <a:off x="2733447" y="2102946"/>
            <a:ext cx="6281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support by CEOs and senior executives are in top most effective gender interventions [7]</a:t>
            </a:r>
          </a:p>
        </p:txBody>
      </p:sp>
    </p:spTree>
    <p:extLst>
      <p:ext uri="{BB962C8B-B14F-4D97-AF65-F5344CB8AC3E}">
        <p14:creationId xmlns:p14="http://schemas.microsoft.com/office/powerpoint/2010/main" val="300637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9ED924-CBFB-4F2A-BDDA-E37C8619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92" y="783659"/>
            <a:ext cx="11317287" cy="587767"/>
          </a:xfrm>
        </p:spPr>
        <p:txBody>
          <a:bodyPr>
            <a:noAutofit/>
          </a:bodyPr>
          <a:lstStyle/>
          <a:p>
            <a:r>
              <a:rPr lang="en-GB" sz="4800" b="0" dirty="0">
                <a:latin typeface="+mj-lt"/>
              </a:rPr>
              <a:t>Why is Quantum Information Science Important Now?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833EF6-5D35-4F50-8ED9-6047B1FE8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023" y="2102946"/>
            <a:ext cx="6625265" cy="47124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05F429-C857-4730-8947-7A124F4628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1257" y="2311777"/>
            <a:ext cx="3820886" cy="366602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Future and Emerging Technologies “Quantum Technology Flagship”</a:t>
            </a:r>
          </a:p>
        </p:txBody>
      </p:sp>
    </p:spTree>
    <p:extLst>
      <p:ext uri="{BB962C8B-B14F-4D97-AF65-F5344CB8AC3E}">
        <p14:creationId xmlns:p14="http://schemas.microsoft.com/office/powerpoint/2010/main" val="217943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68" y="20053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328"/>
            <a:ext cx="10515600" cy="469563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The survey showed two important things: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Male and female scientists do not agree about the importance and causes of gender imbalance</a:t>
            </a:r>
          </a:p>
          <a:p>
            <a:r>
              <a:rPr lang="en-GB" dirty="0">
                <a:solidFill>
                  <a:schemeClr val="tx2"/>
                </a:solidFill>
              </a:rPr>
              <a:t>Most scientists are not aware of the existing research on the subject.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Our approach:</a:t>
            </a:r>
          </a:p>
          <a:p>
            <a:pPr lvl="1"/>
            <a:r>
              <a:rPr lang="en-GB" sz="2800" b="1" dirty="0">
                <a:solidFill>
                  <a:schemeClr val="tx2"/>
                </a:solidFill>
              </a:rPr>
              <a:t>Arm scientists with factual knowledge </a:t>
            </a:r>
            <a:r>
              <a:rPr lang="en-GB" sz="2800" dirty="0">
                <a:solidFill>
                  <a:schemeClr val="tx2"/>
                </a:solidFill>
              </a:rPr>
              <a:t>– we gave information about implicit bias and other studies during scientific meetings</a:t>
            </a:r>
          </a:p>
          <a:p>
            <a:pPr lvl="1"/>
            <a:r>
              <a:rPr lang="en-GB" sz="2800" dirty="0">
                <a:solidFill>
                  <a:schemeClr val="tx2"/>
                </a:solidFill>
              </a:rPr>
              <a:t>Encourage active engagement via discussion sessions: with an </a:t>
            </a:r>
            <a:r>
              <a:rPr lang="en-GB" sz="2800" b="1" dirty="0">
                <a:solidFill>
                  <a:schemeClr val="tx2"/>
                </a:solidFill>
              </a:rPr>
              <a:t>equal voice for men and women</a:t>
            </a:r>
            <a:r>
              <a:rPr lang="en-GB" sz="28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47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96965" y="0"/>
            <a:ext cx="10515600" cy="1325559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tx2"/>
                </a:solidFill>
              </a:rPr>
              <a:t>Discussions with equal voice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6325"/>
          <a:stretch/>
        </p:blipFill>
        <p:spPr>
          <a:xfrm>
            <a:off x="1136523" y="1900237"/>
            <a:ext cx="3847314" cy="2324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968" y="1755648"/>
            <a:ext cx="3666743" cy="2589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0" y="1325880"/>
            <a:ext cx="76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Step 1: Separate confidential discussions amongst women and men only groups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3032" y="4971288"/>
            <a:ext cx="659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Step 2: Representative from each group gives overview of discussion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1896" y="5745480"/>
            <a:ext cx="346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Step 3: Further discussion together</a:t>
            </a:r>
          </a:p>
        </p:txBody>
      </p:sp>
    </p:spTree>
    <p:extLst>
      <p:ext uri="{BB962C8B-B14F-4D97-AF65-F5344CB8AC3E}">
        <p14:creationId xmlns:p14="http://schemas.microsoft.com/office/powerpoint/2010/main" val="496314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68" y="28282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Previous discussions on sexual harassment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857"/>
            <a:ext cx="10515600" cy="435133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800000"/>
                </a:solidFill>
              </a:rPr>
              <a:t>We started discussions about sexual harassment during COST meeting in Marseille.</a:t>
            </a:r>
          </a:p>
          <a:p>
            <a:r>
              <a:rPr lang="en-GB" dirty="0">
                <a:solidFill>
                  <a:srgbClr val="800000"/>
                </a:solidFill>
              </a:rPr>
              <a:t>Main conclusions: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ALL women has experienced intrusive comments about their body or unwanted sexual touching during their career, mostly when junior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Women reported how traumatic this was at an early stage in their career</a:t>
            </a:r>
          </a:p>
          <a:p>
            <a:pPr lvl="1"/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Men were mainly unaware of how common this was.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BUT men are also vulnerable to false accusations of harassment</a:t>
            </a:r>
          </a:p>
          <a:p>
            <a:pPr lvl="1"/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All agreed that clearer guidelines and a clear action from those in authority was most important.</a:t>
            </a:r>
          </a:p>
          <a:p>
            <a:pPr lvl="1"/>
            <a:r>
              <a:rPr lang="en-GB" dirty="0">
                <a:solidFill>
                  <a:srgbClr val="002060"/>
                </a:solidFill>
              </a:rPr>
              <a:t>Those in authority must be SEEN to taken swift and fair action.</a:t>
            </a:r>
          </a:p>
        </p:txBody>
      </p:sp>
    </p:spTree>
    <p:extLst>
      <p:ext uri="{BB962C8B-B14F-4D97-AF65-F5344CB8AC3E}">
        <p14:creationId xmlns:p14="http://schemas.microsoft.com/office/powerpoint/2010/main" val="181131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discussions on affirmative action/quotas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880489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Discussions about affirmative action or positive discrimination for women</a:t>
            </a:r>
          </a:p>
          <a:p>
            <a:r>
              <a:rPr lang="en-GB" dirty="0">
                <a:solidFill>
                  <a:srgbClr val="002060"/>
                </a:solidFill>
              </a:rPr>
              <a:t>Main conclusions:</a:t>
            </a:r>
          </a:p>
          <a:p>
            <a:pPr lvl="1"/>
            <a:r>
              <a:rPr lang="en-GB" dirty="0">
                <a:solidFill>
                  <a:srgbClr val="800000"/>
                </a:solidFill>
              </a:rPr>
              <a:t>Sharp divide between men and women on this issue</a:t>
            </a:r>
          </a:p>
          <a:p>
            <a:pPr lvl="1"/>
            <a:r>
              <a:rPr lang="en-GB" dirty="0">
                <a:solidFill>
                  <a:srgbClr val="800000"/>
                </a:solidFill>
              </a:rPr>
              <a:t>Senior women believe that quotas are the only way to achieve equality</a:t>
            </a:r>
          </a:p>
          <a:p>
            <a:pPr lvl="1"/>
            <a:r>
              <a:rPr lang="en-GB" dirty="0">
                <a:solidFill>
                  <a:srgbClr val="800000"/>
                </a:solidFill>
              </a:rPr>
              <a:t>Men had more mixed opinions: </a:t>
            </a:r>
            <a:endParaRPr lang="en-GB" dirty="0">
              <a:solidFill>
                <a:srgbClr val="002060"/>
              </a:solidFill>
            </a:endParaRPr>
          </a:p>
          <a:p>
            <a:pPr lvl="2"/>
            <a:r>
              <a:rPr lang="en-GB" sz="2400" dirty="0">
                <a:solidFill>
                  <a:srgbClr val="002060"/>
                </a:solidFill>
              </a:rPr>
              <a:t>some felt that some affirmative action (such as making sure women reach the interview panel) would be a good idea</a:t>
            </a:r>
          </a:p>
          <a:p>
            <a:pPr lvl="2"/>
            <a:r>
              <a:rPr lang="en-GB" sz="2400" dirty="0">
                <a:solidFill>
                  <a:srgbClr val="002060"/>
                </a:solidFill>
              </a:rPr>
              <a:t>Others reported that similar affirmative action had had negative effects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37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Did we change opinions and actions?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B33713-72E3-4015-81A9-3488F53D4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938176"/>
              </p:ext>
            </p:extLst>
          </p:nvPr>
        </p:nvGraphicFramePr>
        <p:xfrm>
          <a:off x="1984248" y="2194560"/>
          <a:ext cx="7022592" cy="305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81456" y="5542451"/>
            <a:ext cx="889406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Many more men (60%) reported personally undertaking activities in 2019</a:t>
            </a:r>
            <a:r>
              <a:rPr lang="en-GB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compared to 33% in 2016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Women reported a slightly increased level of engagement in 2019 (78%) as in 2016 (64%).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7528" y="1641455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QUESTION 13: I PERSONALLY UNDERTAKE ACTIVITIES TO SUPPORT GENDER EQUALITY (EG MENTORING, RAISING AWARENESS, GENDER SPECIFIC OUTREACH)</a:t>
            </a:r>
          </a:p>
        </p:txBody>
      </p:sp>
    </p:spTree>
    <p:extLst>
      <p:ext uri="{BB962C8B-B14F-4D97-AF65-F5344CB8AC3E}">
        <p14:creationId xmlns:p14="http://schemas.microsoft.com/office/powerpoint/2010/main" val="110028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Conclusions: and 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Information, information, information! 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Larger survey numbers needed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Need information on female funding levels and participation levels, for example in Quantum Flagship</a:t>
            </a:r>
          </a:p>
          <a:p>
            <a:pPr lvl="1"/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Inform, discuss, encourage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Scientists need facts and data to be convinced!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Keep on asking women for their perspectives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Allow an opportunity for free discussion on controversial topics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Enable senior scientists and leaders to lead the way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Ensure funders policies are female friendly</a:t>
            </a:r>
          </a:p>
        </p:txBody>
      </p:sp>
    </p:spTree>
    <p:extLst>
      <p:ext uri="{BB962C8B-B14F-4D97-AF65-F5344CB8AC3E}">
        <p14:creationId xmlns:p14="http://schemas.microsoft.com/office/powerpoint/2010/main" val="72120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9ED924-CBFB-4F2A-BDDA-E37C8619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64" y="975683"/>
            <a:ext cx="11317287" cy="587767"/>
          </a:xfrm>
        </p:spPr>
        <p:txBody>
          <a:bodyPr>
            <a:noAutofit/>
          </a:bodyPr>
          <a:lstStyle/>
          <a:p>
            <a:r>
              <a:rPr lang="en-GB" sz="4400" b="0" dirty="0">
                <a:latin typeface="+mj-lt"/>
              </a:rPr>
              <a:t>What effect with the Quantum Technologies Flagship have on numbers of female scientists?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05F429-C857-4730-8947-7A124F4628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1257" y="2644454"/>
            <a:ext cx="11317286" cy="3666029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1B€ for Quantum Technologies over 5 years in Europe</a:t>
            </a:r>
          </a:p>
          <a:p>
            <a:endParaRPr lang="en-GB" sz="2400" dirty="0"/>
          </a:p>
          <a:p>
            <a:r>
              <a:rPr lang="en-GB" sz="2400" dirty="0"/>
              <a:t>This will fund several hundreds of research scientists – a significant number for Europe!</a:t>
            </a:r>
          </a:p>
          <a:p>
            <a:endParaRPr lang="en-GB" sz="2400" dirty="0"/>
          </a:p>
          <a:p>
            <a:r>
              <a:rPr lang="en-GB" sz="2400" dirty="0"/>
              <a:t>If only 10% are women, what effect will this have on the numbers of female scientists in Europe?</a:t>
            </a:r>
          </a:p>
          <a:p>
            <a:endParaRPr lang="en-GB" sz="2400" dirty="0"/>
          </a:p>
          <a:p>
            <a:r>
              <a:rPr lang="en-GB" sz="2400" dirty="0"/>
              <a:t>Can we use the QT Flagship as an opportunity for change?</a:t>
            </a:r>
          </a:p>
        </p:txBody>
      </p:sp>
    </p:spTree>
    <p:extLst>
      <p:ext uri="{BB962C8B-B14F-4D97-AF65-F5344CB8AC3E}">
        <p14:creationId xmlns:p14="http://schemas.microsoft.com/office/powerpoint/2010/main" val="251739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F420B8-624F-4E13-AA1E-EC8454E3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72" y="792803"/>
            <a:ext cx="11405679" cy="587767"/>
          </a:xfrm>
        </p:spPr>
        <p:txBody>
          <a:bodyPr>
            <a:noAutofit/>
          </a:bodyPr>
          <a:lstStyle/>
          <a:p>
            <a:r>
              <a:rPr lang="en-GB" sz="4800" b="0" dirty="0">
                <a:latin typeface="+mj-lt"/>
              </a:rPr>
              <a:t>Exploring gender balance in a COST Action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4B81B0-7066-4872-A95E-3FFE35DA8D96}"/>
              </a:ext>
            </a:extLst>
          </p:cNvPr>
          <p:cNvSpPr/>
          <p:nvPr/>
        </p:nvSpPr>
        <p:spPr>
          <a:xfrm>
            <a:off x="669471" y="2318657"/>
            <a:ext cx="112340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2060"/>
                </a:solidFill>
                <a:latin typeface="Calibri"/>
              </a:rPr>
              <a:t>How muc</a:t>
            </a:r>
            <a:r>
              <a:rPr lang="en-GB" sz="2400" kern="0" dirty="0">
                <a:solidFill>
                  <a:srgbClr val="002060"/>
                </a:solidFill>
                <a:latin typeface="Calibri"/>
              </a:rPr>
              <a:t>h do scientists themselves know about these issues?  To answer we did two things: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2060"/>
              </a:solidFill>
              <a:latin typeface="Calibri"/>
            </a:endParaRPr>
          </a:p>
          <a:p>
            <a:pPr marL="457200" lvl="0" indent="-4572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2060"/>
                </a:solidFill>
                <a:latin typeface="Calibri"/>
              </a:rPr>
              <a:t>Ran a survey of attitudes towards gender equality in science</a:t>
            </a:r>
          </a:p>
          <a:p>
            <a:pPr marL="457200" lvl="0" indent="-4572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2060"/>
                </a:solidFill>
                <a:latin typeface="Calibri"/>
              </a:rPr>
              <a:t>Ran discussion sessions with the whole COST NQO community at our meetings. Topics (usually thought-provoking and controversial</a:t>
            </a:r>
            <a:r>
              <a:rPr lang="en-GB" sz="2400" kern="0" dirty="0">
                <a:solidFill>
                  <a:srgbClr val="002060"/>
                </a:solidFill>
                <a:latin typeface="Calibri"/>
              </a:rPr>
              <a:t>)</a:t>
            </a:r>
            <a:r>
              <a:rPr lang="en-GB" sz="2400" dirty="0">
                <a:solidFill>
                  <a:srgbClr val="002060"/>
                </a:solidFill>
                <a:latin typeface="Calibri"/>
              </a:rPr>
              <a:t> include: parenthood and academia, sexual harassment, affirmative action/positive discrimination…</a:t>
            </a:r>
          </a:p>
          <a:p>
            <a:pPr marL="457200" lvl="0" indent="-457200"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2060"/>
              </a:solidFill>
              <a:latin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2060"/>
                </a:solidFill>
                <a:latin typeface="Calibri"/>
              </a:rPr>
              <a:t>Ran a second survey to see whether opinions and actions had changed</a:t>
            </a:r>
            <a:endParaRPr lang="en-GB" sz="24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40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4A50D-B66A-4487-8576-E1F03F9DD2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2" y="2089540"/>
            <a:ext cx="4577715" cy="27514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E3953F-60D7-4F24-A442-55137AF592AB}"/>
              </a:ext>
            </a:extLst>
          </p:cNvPr>
          <p:cNvSpPr/>
          <p:nvPr/>
        </p:nvSpPr>
        <p:spPr>
          <a:xfrm>
            <a:off x="103694" y="1292298"/>
            <a:ext cx="5639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QUESTION 1</a:t>
            </a:r>
            <a:r>
              <a:rPr lang="en-GB" dirty="0">
                <a:solidFill>
                  <a:schemeClr val="tx2"/>
                </a:solidFill>
              </a:rPr>
              <a:t>: </a:t>
            </a:r>
            <a:r>
              <a:rPr lang="en-US" cap="all" dirty="0">
                <a:solidFill>
                  <a:schemeClr val="tx2"/>
                </a:solidFill>
              </a:rPr>
              <a:t>Women and men in my field have equal opportunities for career advancement</a:t>
            </a:r>
            <a:endParaRPr lang="en-GB" cap="all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B6462-F93F-4E49-A913-7C09A7168463}"/>
              </a:ext>
            </a:extLst>
          </p:cNvPr>
          <p:cNvSpPr/>
          <p:nvPr/>
        </p:nvSpPr>
        <p:spPr>
          <a:xfrm>
            <a:off x="240855" y="5027235"/>
            <a:ext cx="4577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There is a clear imbalance between </a:t>
            </a:r>
            <a:r>
              <a:rPr lang="en-GB" dirty="0" err="1">
                <a:solidFill>
                  <a:schemeClr val="tx2"/>
                </a:solidFill>
              </a:rPr>
              <a:t>mens</a:t>
            </a:r>
            <a:r>
              <a:rPr lang="en-GB" dirty="0">
                <a:solidFill>
                  <a:schemeClr val="tx2"/>
                </a:solidFill>
              </a:rPr>
              <a:t>’ and </a:t>
            </a:r>
            <a:r>
              <a:rPr lang="en-GB" dirty="0" err="1">
                <a:solidFill>
                  <a:schemeClr val="tx2"/>
                </a:solidFill>
              </a:rPr>
              <a:t>womens</a:t>
            </a:r>
            <a:r>
              <a:rPr lang="en-GB" dirty="0">
                <a:solidFill>
                  <a:schemeClr val="tx2"/>
                </a:solidFill>
              </a:rPr>
              <a:t>’ views.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64% of women </a:t>
            </a:r>
            <a:r>
              <a:rPr lang="en-GB" dirty="0">
                <a:solidFill>
                  <a:schemeClr val="tx2"/>
                </a:solidFill>
              </a:rPr>
              <a:t>believe that they </a:t>
            </a:r>
            <a:r>
              <a:rPr lang="en-GB" b="1" dirty="0">
                <a:solidFill>
                  <a:schemeClr val="tx2"/>
                </a:solidFill>
              </a:rPr>
              <a:t>do not have equal opportunities to men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However</a:t>
            </a:r>
            <a:r>
              <a:rPr lang="en-GB" b="1" dirty="0">
                <a:solidFill>
                  <a:schemeClr val="tx2"/>
                </a:solidFill>
              </a:rPr>
              <a:t>, 56% of men </a:t>
            </a:r>
            <a:r>
              <a:rPr lang="en-GB" dirty="0">
                <a:solidFill>
                  <a:schemeClr val="tx2"/>
                </a:solidFill>
              </a:rPr>
              <a:t>believe there is </a:t>
            </a:r>
            <a:r>
              <a:rPr lang="en-GB" b="1" dirty="0">
                <a:solidFill>
                  <a:schemeClr val="tx2"/>
                </a:solidFill>
              </a:rPr>
              <a:t>no difference in opportunities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437" y="2827663"/>
            <a:ext cx="1404259" cy="786385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023630692"/>
              </p:ext>
            </p:extLst>
          </p:nvPr>
        </p:nvGraphicFramePr>
        <p:xfrm>
          <a:off x="6815390" y="2358272"/>
          <a:ext cx="4953000" cy="29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5E3953F-60D7-4F24-A442-55137AF592AB}"/>
              </a:ext>
            </a:extLst>
          </p:cNvPr>
          <p:cNvSpPr/>
          <p:nvPr/>
        </p:nvSpPr>
        <p:spPr>
          <a:xfrm>
            <a:off x="6446582" y="1270962"/>
            <a:ext cx="5639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QUESTION 3</a:t>
            </a:r>
            <a:r>
              <a:rPr lang="en-GB" dirty="0">
                <a:solidFill>
                  <a:schemeClr val="tx2"/>
                </a:solidFill>
              </a:rPr>
              <a:t>: </a:t>
            </a:r>
            <a:r>
              <a:rPr lang="en-GB" cap="all" dirty="0">
                <a:solidFill>
                  <a:schemeClr val="tx2"/>
                </a:solidFill>
              </a:rPr>
              <a:t>IN MY WIDER NETWORK (EG CONFERENCES, PROJECT MEETINGS ETC) MEN AND WOMEN ARE TREATED EQUALLY REGARDLESS OF GENDER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9318" y="5478283"/>
            <a:ext cx="555040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69% of women disagreed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that women are treated equally in their wider network.</a:t>
            </a:r>
            <a:endParaRPr lang="en-GB" dirty="0">
              <a:solidFill>
                <a:schemeClr val="tx2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ALL nine female post docs disagreed with this statement. 33% of them strongly disagreed</a:t>
            </a: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1957" y="-1439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tx2"/>
                </a:solidFill>
              </a:rPr>
              <a:t>Survey of quantum scientists 1</a:t>
            </a:r>
          </a:p>
        </p:txBody>
      </p:sp>
    </p:spTree>
    <p:extLst>
      <p:ext uri="{BB962C8B-B14F-4D97-AF65-F5344CB8AC3E}">
        <p14:creationId xmlns:p14="http://schemas.microsoft.com/office/powerpoint/2010/main" val="147512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114AF4-ACC7-48E3-B702-CBCF2D76015C}"/>
              </a:ext>
            </a:extLst>
          </p:cNvPr>
          <p:cNvSpPr/>
          <p:nvPr/>
        </p:nvSpPr>
        <p:spPr>
          <a:xfrm>
            <a:off x="350590" y="1289305"/>
            <a:ext cx="5309546" cy="540850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[1]Moss-Racusin et al. “Science faculty’s subtle gender biases favor male students” PNAS 109 16474 (2012)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752D69-41E0-4004-B3E1-4D859AC69573}"/>
              </a:ext>
            </a:extLst>
          </p:cNvPr>
          <p:cNvGrpSpPr/>
          <p:nvPr/>
        </p:nvGrpSpPr>
        <p:grpSpPr>
          <a:xfrm>
            <a:off x="361040" y="1400793"/>
            <a:ext cx="4905904" cy="3750303"/>
            <a:chOff x="15456986" y="10327399"/>
            <a:chExt cx="4905904" cy="37503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EE45BF-8804-42E6-A081-A33BF106B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02706" y="11197362"/>
              <a:ext cx="4860184" cy="28803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B0D190-CD87-4FE9-AC16-BA5FF327CF8E}"/>
                </a:ext>
              </a:extLst>
            </p:cNvPr>
            <p:cNvSpPr/>
            <p:nvPr/>
          </p:nvSpPr>
          <p:spPr>
            <a:xfrm>
              <a:off x="15456986" y="10327399"/>
              <a:ext cx="41195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 CV from student “Jennifer” was assessed more negatively than an </a:t>
              </a:r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identical</a:t>
              </a:r>
              <a:r>
                <a:rPr lang="en-US" sz="1400" dirty="0">
                  <a:solidFill>
                    <a:srgbClr val="C0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one from student “John” [1]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819DD25-C321-4C88-AD9B-69E3C97BEFBF}"/>
              </a:ext>
            </a:extLst>
          </p:cNvPr>
          <p:cNvSpPr/>
          <p:nvPr/>
        </p:nvSpPr>
        <p:spPr>
          <a:xfrm>
            <a:off x="6300598" y="1252729"/>
            <a:ext cx="5248273" cy="541934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B596D0-C16D-4EED-BBEF-322286742E68}"/>
              </a:ext>
            </a:extLst>
          </p:cNvPr>
          <p:cNvSpPr/>
          <p:nvPr/>
        </p:nvSpPr>
        <p:spPr>
          <a:xfrm>
            <a:off x="6380384" y="1316594"/>
            <a:ext cx="4866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Women had to have 3 Science papers more than men to be considered for fellowship in Sweden [2]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318887" y="1837944"/>
            <a:ext cx="5056249" cy="4230344"/>
            <a:chOff x="20141787" y="12289204"/>
            <a:chExt cx="4152517" cy="38690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DE5AA4-813F-4685-BDEF-4027A6E0E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44627" y="12289204"/>
              <a:ext cx="2286399" cy="345511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766730-F7BE-45BE-89D9-87B89C69A6DF}"/>
                </a:ext>
              </a:extLst>
            </p:cNvPr>
            <p:cNvCxnSpPr/>
            <p:nvPr/>
          </p:nvCxnSpPr>
          <p:spPr>
            <a:xfrm flipH="1">
              <a:off x="21171877" y="14179595"/>
              <a:ext cx="162783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777090-D1E5-4CF2-8B9A-6380F3C7BD7A}"/>
                </a:ext>
              </a:extLst>
            </p:cNvPr>
            <p:cNvSpPr txBox="1"/>
            <p:nvPr/>
          </p:nvSpPr>
          <p:spPr>
            <a:xfrm>
              <a:off x="22987312" y="15482710"/>
              <a:ext cx="1149290" cy="675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“blind” metric based on citations</a:t>
              </a:r>
              <a:endParaRPr lang="en-GB" sz="2400" dirty="0"/>
            </a:p>
          </p:txBody>
        </p:sp>
        <p:sp>
          <p:nvSpPr>
            <p:cNvPr id="14" name="Arrow: Up 42">
              <a:extLst>
                <a:ext uri="{FF2B5EF4-FFF2-40B4-BE49-F238E27FC236}">
                  <a16:creationId xmlns:a16="http://schemas.microsoft.com/office/drawing/2014/main" id="{E289F350-86DE-4719-B292-9279836C3B80}"/>
                </a:ext>
              </a:extLst>
            </p:cNvPr>
            <p:cNvSpPr/>
            <p:nvPr/>
          </p:nvSpPr>
          <p:spPr>
            <a:xfrm rot="17721711">
              <a:off x="22871627" y="15401363"/>
              <a:ext cx="97450" cy="33007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26EBCE-B378-4492-85DC-EAAE9690CCA8}"/>
                </a:ext>
              </a:extLst>
            </p:cNvPr>
            <p:cNvSpPr txBox="1"/>
            <p:nvPr/>
          </p:nvSpPr>
          <p:spPr>
            <a:xfrm>
              <a:off x="20141787" y="15744320"/>
              <a:ext cx="1976788" cy="28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“subjective” peer review score</a:t>
              </a:r>
              <a:endParaRPr lang="en-GB" sz="2400" dirty="0"/>
            </a:p>
          </p:txBody>
        </p:sp>
        <p:sp>
          <p:nvSpPr>
            <p:cNvPr id="16" name="Arrow: Up 44">
              <a:extLst>
                <a:ext uri="{FF2B5EF4-FFF2-40B4-BE49-F238E27FC236}">
                  <a16:creationId xmlns:a16="http://schemas.microsoft.com/office/drawing/2014/main" id="{19735ACD-3B75-4BC1-AC85-8696D2006A37}"/>
                </a:ext>
              </a:extLst>
            </p:cNvPr>
            <p:cNvSpPr/>
            <p:nvPr/>
          </p:nvSpPr>
          <p:spPr>
            <a:xfrm rot="1055576">
              <a:off x="20878519" y="15452302"/>
              <a:ext cx="97450" cy="33007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EE7E57-B9D3-4C3C-98E3-4C1973B71E2A}"/>
                </a:ext>
              </a:extLst>
            </p:cNvPr>
            <p:cNvSpPr txBox="1"/>
            <p:nvPr/>
          </p:nvSpPr>
          <p:spPr>
            <a:xfrm>
              <a:off x="23090355" y="13458258"/>
              <a:ext cx="1203949" cy="1660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Women with impact score &gt;99 assessed as being on a par with men with impact score 20. Difference = 3 Science papers.</a:t>
              </a:r>
              <a:endParaRPr lang="en-GB" sz="2400" dirty="0"/>
            </a:p>
          </p:txBody>
        </p:sp>
        <p:sp>
          <p:nvSpPr>
            <p:cNvPr id="18" name="Arrow: Up 46">
              <a:extLst>
                <a:ext uri="{FF2B5EF4-FFF2-40B4-BE49-F238E27FC236}">
                  <a16:creationId xmlns:a16="http://schemas.microsoft.com/office/drawing/2014/main" id="{68EBFE60-5838-4EB2-904C-DD3756FE18B7}"/>
                </a:ext>
              </a:extLst>
            </p:cNvPr>
            <p:cNvSpPr/>
            <p:nvPr/>
          </p:nvSpPr>
          <p:spPr>
            <a:xfrm rot="16200000">
              <a:off x="22916024" y="14014556"/>
              <a:ext cx="97450" cy="33007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536544" y="-134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tx2"/>
                </a:solidFill>
              </a:rPr>
              <a:t>The effects of implicit bias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2232" y="5701655"/>
            <a:ext cx="393801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[1]Moss-</a:t>
            </a:r>
            <a:r>
              <a:rPr lang="en-US" sz="1400" dirty="0" err="1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Racusin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 al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“Science faculty’s subtle gender biases favor male students” PNAS 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109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16474 (2012</a:t>
            </a:r>
            <a:r>
              <a:rPr lang="en-GB" sz="14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67272" y="6122279"/>
            <a:ext cx="41208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[2] </a:t>
            </a:r>
            <a:r>
              <a:rPr lang="en-US" sz="14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Wenneras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and </a:t>
            </a:r>
            <a:r>
              <a:rPr lang="en-US" sz="14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Wold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“Nepotism and sexism in peer review” Nature </a:t>
            </a:r>
            <a:r>
              <a:rPr lang="en-US" sz="14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387</a:t>
            </a: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341 (1997)</a:t>
            </a:r>
          </a:p>
        </p:txBody>
      </p:sp>
    </p:spTree>
    <p:extLst>
      <p:ext uri="{BB962C8B-B14F-4D97-AF65-F5344CB8AC3E}">
        <p14:creationId xmlns:p14="http://schemas.microsoft.com/office/powerpoint/2010/main" val="198007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536544" y="-134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tx2"/>
                </a:solidFill>
              </a:rPr>
              <a:t>The effects of implicit bias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CB6462-F93F-4E49-A913-7C09A7168463}"/>
              </a:ext>
            </a:extLst>
          </p:cNvPr>
          <p:cNvSpPr/>
          <p:nvPr/>
        </p:nvSpPr>
        <p:spPr>
          <a:xfrm>
            <a:off x="367646" y="1355682"/>
            <a:ext cx="110953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There are many, many studies that demonstrate implicit bias against women, either in academic science or more generally in the work-place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Compared to men, women with equal attributes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Less likely to have their journal papers accepted if either first or last author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Less likely to be cited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Less likely to be invited to present their research at conferences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Less likely to be hired and will be paid 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Receive fewer glowing reference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Less likely to receive research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The effects of implicit bias – unconscious stereotyping are difficult to counteract!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63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F19CE-0EE5-423D-B65B-12D09742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71" y="1257291"/>
            <a:ext cx="5515765" cy="4141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6BECDA-ABFA-4F34-9FC3-E9735A085945}"/>
              </a:ext>
            </a:extLst>
          </p:cNvPr>
          <p:cNvSpPr/>
          <p:nvPr/>
        </p:nvSpPr>
        <p:spPr>
          <a:xfrm>
            <a:off x="857370" y="5989736"/>
            <a:ext cx="10696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Female numbers are low across a wide range of technical subjects in the industrial and academic sector, getting worse with seniority.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6544" y="-134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tx2"/>
                </a:solidFill>
              </a:rPr>
              <a:t>The results of implicit bias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70068" y="5447500"/>
            <a:ext cx="612193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[3] “Women in the workplace in 2016”, McKinsey and Company</a:t>
            </a:r>
          </a:p>
        </p:txBody>
      </p:sp>
      <p:graphicFrame>
        <p:nvGraphicFramePr>
          <p:cNvPr id="13" name="Content Placeholder 3"/>
          <p:cNvGraphicFramePr/>
          <p:nvPr>
            <p:extLst>
              <p:ext uri="{D42A27DB-BD31-4B8C-83A1-F6EECF244321}">
                <p14:modId xmlns:p14="http://schemas.microsoft.com/office/powerpoint/2010/main" val="2802140431"/>
              </p:ext>
            </p:extLst>
          </p:nvPr>
        </p:nvGraphicFramePr>
        <p:xfrm>
          <a:off x="342643" y="2157984"/>
          <a:ext cx="5372357" cy="331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8333954" imgH="4633362" progId="Excel.Sheet.8">
                  <p:embed/>
                </p:oleObj>
              </mc:Choice>
              <mc:Fallback>
                <p:oleObj name="Worksheet" r:id="rId4" imgW="8333954" imgH="4633362" progId="Excel.Sheet.8">
                  <p:embed/>
                  <p:pic>
                    <p:nvPicPr>
                      <p:cNvPr id="13" name="Content Placeholder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643" y="2157984"/>
                        <a:ext cx="5372357" cy="331958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22743" y="1543550"/>
            <a:ext cx="465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chemeClr val="tx2"/>
                </a:solidFill>
              </a:rPr>
              <a:t>Numbers of men/women in all “STEM” subjects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283464" y="5608165"/>
            <a:ext cx="494690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Equality Challenge Unit: </a:t>
            </a:r>
            <a:r>
              <a:rPr lang="en-GB" sz="12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Equality in higher education: statistical report 2013</a:t>
            </a:r>
          </a:p>
        </p:txBody>
      </p:sp>
    </p:spTree>
    <p:extLst>
      <p:ext uri="{BB962C8B-B14F-4D97-AF65-F5344CB8AC3E}">
        <p14:creationId xmlns:p14="http://schemas.microsoft.com/office/powerpoint/2010/main" val="345614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575381" y="-3268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tx2"/>
                </a:solidFill>
              </a:rPr>
              <a:t>Survey: parenthood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7B2589-8E76-4991-82DC-43225DBC8E46}"/>
              </a:ext>
            </a:extLst>
          </p:cNvPr>
          <p:cNvSpPr/>
          <p:nvPr/>
        </p:nvSpPr>
        <p:spPr>
          <a:xfrm>
            <a:off x="0" y="1244305"/>
            <a:ext cx="499098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>
              <a:lnSpc>
                <a:spcPct val="107000"/>
              </a:lnSpc>
              <a:spcBef>
                <a:spcPts val="1800"/>
              </a:spcBef>
            </a:pPr>
            <a:r>
              <a:rPr lang="en-US" b="1" cap="all" dirty="0">
                <a:solidFill>
                  <a:schemeClr val="tx2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Question 4</a:t>
            </a:r>
            <a:r>
              <a:rPr lang="en-US" cap="small" dirty="0">
                <a:solidFill>
                  <a:schemeClr val="tx2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GB" cap="small" dirty="0">
                <a:solidFill>
                  <a:schemeClr val="tx2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Women in my field with young families or caring responsibilities are disadvantaged in their career</a:t>
            </a:r>
            <a:r>
              <a:rPr lang="en-GB" cap="small" dirty="0">
                <a:solidFill>
                  <a:schemeClr val="tx2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28E209-02B7-42E3-B373-BF0CDF001CA8}"/>
              </a:ext>
            </a:extLst>
          </p:cNvPr>
          <p:cNvSpPr/>
          <p:nvPr/>
        </p:nvSpPr>
        <p:spPr>
          <a:xfrm>
            <a:off x="7501648" y="1141230"/>
            <a:ext cx="4388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Question 5</a:t>
            </a:r>
            <a:r>
              <a:rPr kumimoji="0" lang="en-GB" sz="1800" b="0" i="0" u="none" strike="noStrike" kern="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: Men in my field with young families or caring responsibilities are disadvantaged in their career.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62120F-D94E-41BC-B290-C27ECB2D84BB}"/>
              </a:ext>
            </a:extLst>
          </p:cNvPr>
          <p:cNvSpPr/>
          <p:nvPr/>
        </p:nvSpPr>
        <p:spPr>
          <a:xfrm>
            <a:off x="439244" y="5046703"/>
            <a:ext cx="11415299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There was a </a:t>
            </a:r>
            <a:r>
              <a:rPr lang="en-US" b="1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broad agreement (67%) that mothers and other female </a:t>
            </a:r>
            <a:r>
              <a:rPr lang="en-US" b="1" dirty="0" err="1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carers</a:t>
            </a:r>
            <a:r>
              <a:rPr lang="en-US" b="1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experience disadvantages</a:t>
            </a:r>
            <a:r>
              <a:rPr lang="en-US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in their career.</a:t>
            </a:r>
            <a:endParaRPr lang="en-GB" dirty="0">
              <a:solidFill>
                <a:schemeClr val="tx2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defTabSz="4572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Women highlighted this as a particular disadvantage, with 44% agreeing and </a:t>
            </a:r>
            <a:r>
              <a:rPr lang="en-US" b="1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36% strongly </a:t>
            </a:r>
            <a:r>
              <a:rPr lang="en-US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agreeing that this is an issue.</a:t>
            </a:r>
            <a:endParaRPr lang="en-GB" dirty="0">
              <a:solidFill>
                <a:schemeClr val="tx2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Male opinions about male </a:t>
            </a:r>
            <a:r>
              <a:rPr lang="en-US" b="1" dirty="0" err="1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carers</a:t>
            </a:r>
            <a:r>
              <a:rPr lang="en-US" b="1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was more divided</a:t>
            </a:r>
            <a:r>
              <a:rPr lang="en-US" dirty="0">
                <a:solidFill>
                  <a:schemeClr val="tx2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 34% of male respondents did not feel there was a disadvantage but 32% felt that there was a disadvantage. </a:t>
            </a:r>
            <a:r>
              <a:rPr lang="en-US" dirty="0">
                <a:solidFill>
                  <a:prstClr val="black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GB" dirty="0">
              <a:solidFill>
                <a:prstClr val="black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61447" y="2699072"/>
            <a:ext cx="1281214" cy="1539287"/>
            <a:chOff x="25685260" y="18184137"/>
            <a:chExt cx="1281214" cy="153928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70109" b="65474"/>
            <a:stretch/>
          </p:blipFill>
          <p:spPr>
            <a:xfrm>
              <a:off x="25685260" y="18243542"/>
              <a:ext cx="1281214" cy="1479882"/>
            </a:xfrm>
            <a:prstGeom prst="rect">
              <a:avLst/>
            </a:prstGeom>
          </p:spPr>
        </p:pic>
        <p:pic>
          <p:nvPicPr>
            <p:cNvPr id="18" name="Picture 6" descr="Image result for mortar board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817768" y="18184137"/>
              <a:ext cx="336916" cy="33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Image result for mortar board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16495" y="18184137"/>
              <a:ext cx="336916" cy="33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25" y="2355105"/>
            <a:ext cx="4006855" cy="2408376"/>
          </a:xfrm>
          <a:prstGeom prst="rect">
            <a:avLst/>
          </a:prstGeom>
          <a:effectLst>
            <a:outerShdw blurRad="50800" dist="38100" dir="2700000" algn="tl" rotWithShape="0">
              <a:sysClr val="windowText" lastClr="000000">
                <a:alpha val="40000"/>
              </a:sys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477" y="2169971"/>
            <a:ext cx="4067357" cy="2444741"/>
          </a:xfrm>
          <a:prstGeom prst="rect">
            <a:avLst/>
          </a:prstGeom>
          <a:effectLst>
            <a:outerShdw blurRad="50800" dist="38100" dir="2700000" algn="tl" rotWithShape="0">
              <a:sysClr val="windowText" lastClr="000000">
                <a:alpha val="40000"/>
              </a:sys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849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4F21EE459804898C26619F73BFFBD" ma:contentTypeVersion="13" ma:contentTypeDescription="Create a new document." ma:contentTypeScope="" ma:versionID="c648493c72c5c126dd5428d671140319">
  <xsd:schema xmlns:xsd="http://www.w3.org/2001/XMLSchema" xmlns:xs="http://www.w3.org/2001/XMLSchema" xmlns:p="http://schemas.microsoft.com/office/2006/metadata/properties" xmlns:ns3="a513e81c-aa9f-4134-a2a7-faa122d73f4f" xmlns:ns4="ea475f6a-d5b8-4bf9-8b37-4787615644ac" targetNamespace="http://schemas.microsoft.com/office/2006/metadata/properties" ma:root="true" ma:fieldsID="02ea3bad5793adcadab5adf07acaa31d" ns3:_="" ns4:_="">
    <xsd:import namespace="a513e81c-aa9f-4134-a2a7-faa122d73f4f"/>
    <xsd:import namespace="ea475f6a-d5b8-4bf9-8b37-4787615644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e81c-aa9f-4134-a2a7-faa122d73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75f6a-d5b8-4bf9-8b37-4787615644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828ED4-FA94-4601-83CD-C124EC2B9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3e81c-aa9f-4134-a2a7-faa122d73f4f"/>
    <ds:schemaRef ds:uri="ea475f6a-d5b8-4bf9-8b37-4787615644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398127-6F03-411E-BDD3-0DF561CA2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4291E-B19D-417C-91E3-68A36D4D42A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9227</TotalTime>
  <Words>2012</Words>
  <Application>Microsoft Office PowerPoint</Application>
  <PresentationFormat>Widescreen</PresentationFormat>
  <Paragraphs>162</Paragraphs>
  <Slides>25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Office Theme</vt:lpstr>
      <vt:lpstr>Worksheet</vt:lpstr>
      <vt:lpstr>Quantum Technologies</vt:lpstr>
      <vt:lpstr>Why is Quantum Information Science Important Now?</vt:lpstr>
      <vt:lpstr>What effect with the Quantum Technologies Flagship have on numbers of female scientists?</vt:lpstr>
      <vt:lpstr>Exploring gender balance in a COST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2019: Early Career Fathers</vt:lpstr>
      <vt:lpstr>Parenthood and academia: a Spanish study</vt:lpstr>
      <vt:lpstr>Getting a Job: Is There a Motherhood Penalty?</vt:lpstr>
      <vt:lpstr>Survey: Parents on their own careers</vt:lpstr>
      <vt:lpstr>Survey: Experiences of Sexual Harassment</vt:lpstr>
      <vt:lpstr>Survey: actions against sexual harassment</vt:lpstr>
      <vt:lpstr>Survey: What activities are most effective?</vt:lpstr>
      <vt:lpstr>When interventions go wrong</vt:lpstr>
      <vt:lpstr>Doing it right</vt:lpstr>
      <vt:lpstr>What interventions work?</vt:lpstr>
      <vt:lpstr>What Next?</vt:lpstr>
      <vt:lpstr>Discussions with equal voice</vt:lpstr>
      <vt:lpstr>Previous discussions on sexual harassment</vt:lpstr>
      <vt:lpstr>Previous discussions on affirmative action/quotas</vt:lpstr>
      <vt:lpstr>Did we change opinions and actions?</vt:lpstr>
      <vt:lpstr>Conclusions: and 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oulton</dc:creator>
  <cp:lastModifiedBy>Ruth Oulton</cp:lastModifiedBy>
  <cp:revision>42</cp:revision>
  <dcterms:created xsi:type="dcterms:W3CDTF">2020-02-05T10:17:23Z</dcterms:created>
  <dcterms:modified xsi:type="dcterms:W3CDTF">2020-02-18T09:24:18Z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0x010100B574F21EE459804898C26619F73BFFBD</vt:lpwstr>
  </property>
</Properties>
</file>